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62" r:id="rId2"/>
    <p:sldId id="267" r:id="rId3"/>
    <p:sldId id="277" r:id="rId4"/>
    <p:sldId id="351" r:id="rId5"/>
    <p:sldId id="314" r:id="rId6"/>
    <p:sldId id="354" r:id="rId7"/>
    <p:sldId id="353" r:id="rId8"/>
    <p:sldId id="355" r:id="rId9"/>
    <p:sldId id="356" r:id="rId10"/>
    <p:sldId id="261" r:id="rId11"/>
  </p:sldIdLst>
  <p:sldSz cx="12192000" cy="6858000"/>
  <p:notesSz cx="6858000" cy="9144000"/>
  <p:embeddedFontLst>
    <p:embeddedFont>
      <p:font typeface="等线" panose="02010600030101010101" pitchFamily="2" charset="-122"/>
      <p:regular r:id="rId13"/>
      <p:bold r:id="rId14"/>
    </p:embeddedFont>
    <p:embeddedFont>
      <p:font typeface="Lato" panose="020F0502020204030203" pitchFamily="34" charset="0"/>
      <p:regular r:id="rId15"/>
      <p:bold r:id="rId16"/>
      <p:italic r:id="rId17"/>
      <p:boldItalic r:id="rId18"/>
    </p:embeddedFont>
    <p:embeddedFont>
      <p:font typeface="Lato Black" panose="020F0502020204030203" pitchFamily="34" charset="0"/>
      <p:bold r:id="rId19"/>
      <p:boldItalic r:id="rId20"/>
    </p:embeddedFont>
    <p:embeddedFont>
      <p:font typeface="Lato Light" panose="020F0502020204030203" pitchFamily="34" charset="0"/>
      <p:regular r:id="rId21"/>
      <p:italic r:id="rId2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 userDrawn="1">
          <p15:clr>
            <a:srgbClr val="A4A3A4"/>
          </p15:clr>
        </p15:guide>
        <p15:guide id="2" pos="7265"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70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63" autoAdjust="0"/>
    <p:restoredTop sz="89004" autoAdjust="0"/>
  </p:normalViewPr>
  <p:slideViewPr>
    <p:cSldViewPr snapToGrid="0" showGuides="1">
      <p:cViewPr varScale="1">
        <p:scale>
          <a:sx n="72" d="100"/>
          <a:sy n="72" d="100"/>
        </p:scale>
        <p:origin x="734" y="43"/>
      </p:cViewPr>
      <p:guideLst>
        <p:guide pos="415"/>
        <p:guide pos="7265"/>
        <p:guide orient="horz" pos="648"/>
        <p:guide orient="horz" pos="712"/>
        <p:guide orient="horz" pos="3928"/>
        <p:guide orient="horz" pos="709"/>
      </p:guideLst>
    </p:cSldViewPr>
  </p:slideViewPr>
  <p:notesTextViewPr>
    <p:cViewPr>
      <p:scale>
        <a:sx n="1" d="1"/>
        <a:sy n="1" d="1"/>
      </p:scale>
      <p:origin x="0" y="0"/>
    </p:cViewPr>
  </p:notesTextViewPr>
  <p:sorterViewPr>
    <p:cViewPr>
      <p:scale>
        <a:sx n="100" d="100"/>
        <a:sy n="100" d="100"/>
      </p:scale>
      <p:origin x="0" y="-138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68B4A-600B-4E47-A44F-5C9458F0BBBB}" type="datetimeFigureOut">
              <a:rPr lang="zh-CN" altLang="en-US" smtClean="0"/>
              <a:t>2024/11/22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172E2-DACC-4E2B-A3E0-ED1661E9ED5A}" type="slidenum">
              <a:rPr lang="zh-CN" altLang="en-US" smtClean="0"/>
              <a:t>‹#›</a:t>
            </a:fld>
            <a:endParaRPr lang="zh-CN" altLang="en-US"/>
          </a:p>
        </p:txBody>
      </p:sp>
    </p:spTree>
    <p:extLst>
      <p:ext uri="{BB962C8B-B14F-4D97-AF65-F5344CB8AC3E}">
        <p14:creationId xmlns:p14="http://schemas.microsoft.com/office/powerpoint/2010/main" val="331034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DAED5B3-756A-46D3-9BFC-60BED069CD03}"/>
              </a:ext>
            </a:extLst>
          </p:cNvPr>
          <p:cNvSpPr/>
          <p:nvPr userDrawn="1"/>
        </p:nvSpPr>
        <p:spPr>
          <a:xfrm>
            <a:off x="228599" y="1951891"/>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直角三角形 18">
            <a:extLst>
              <a:ext uri="{FF2B5EF4-FFF2-40B4-BE49-F238E27FC236}">
                <a16:creationId xmlns:a16="http://schemas.microsoft.com/office/drawing/2014/main" id="{1D834B39-9D7D-442B-BF9F-A8B036FDBFDC}"/>
              </a:ext>
            </a:extLst>
          </p:cNvPr>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20">
            <a:extLst>
              <a:ext uri="{FF2B5EF4-FFF2-40B4-BE49-F238E27FC236}">
                <a16:creationId xmlns:a16="http://schemas.microsoft.com/office/drawing/2014/main" id="{CA123307-9A5B-421F-847E-EF8BA6307188}"/>
              </a:ext>
            </a:extLst>
          </p:cNvPr>
          <p:cNvSpPr>
            <a:spLocks noGrp="1"/>
          </p:cNvSpPr>
          <p:nvPr>
            <p:ph type="body" sz="quarter" idx="13" hasCustomPrompt="1"/>
          </p:nvPr>
        </p:nvSpPr>
        <p:spPr>
          <a:xfrm>
            <a:off x="958233" y="2597072"/>
            <a:ext cx="10374075" cy="1479552"/>
          </a:xfrm>
          <a:prstGeom prst="rect">
            <a:avLst/>
          </a:prstGeom>
        </p:spPr>
        <p:txBody>
          <a:bodyPr anchor="ctr" anchorCtr="0">
            <a:normAutofit/>
          </a:bodyPr>
          <a:lstStyle>
            <a:lvl1pPr marL="0" indent="0" algn="l">
              <a:buNone/>
              <a:defRPr sz="4800">
                <a:solidFill>
                  <a:schemeClr val="bg1"/>
                </a:solidFill>
                <a:latin typeface="Lato Light" panose="020F0402020204030203" pitchFamily="34" charset="0"/>
                <a:cs typeface="Lato Light" panose="020F0402020204030203" pitchFamily="34" charset="0"/>
              </a:defRPr>
            </a:lvl1pPr>
          </a:lstStyle>
          <a:p>
            <a:pPr lvl="0"/>
            <a:r>
              <a:rPr lang="en-US" altLang="zh-CN" dirty="0"/>
              <a:t>Click to edit Master title style</a:t>
            </a:r>
          </a:p>
          <a:p>
            <a:pPr lvl="0"/>
            <a:r>
              <a:rPr lang="en-US" altLang="zh-CN" dirty="0"/>
              <a:t>2020</a:t>
            </a:r>
            <a:endParaRPr lang="zh-CN" altLang="en-US" dirty="0"/>
          </a:p>
        </p:txBody>
      </p:sp>
      <p:sp>
        <p:nvSpPr>
          <p:cNvPr id="33" name="文本占位符 22">
            <a:extLst>
              <a:ext uri="{FF2B5EF4-FFF2-40B4-BE49-F238E27FC236}">
                <a16:creationId xmlns:a16="http://schemas.microsoft.com/office/drawing/2014/main" id="{97B7780D-5C6C-401C-9F98-045B138E9823}"/>
              </a:ext>
            </a:extLst>
          </p:cNvPr>
          <p:cNvSpPr>
            <a:spLocks noGrp="1"/>
          </p:cNvSpPr>
          <p:nvPr>
            <p:ph type="body" sz="quarter" idx="15" hasCustomPrompt="1"/>
          </p:nvPr>
        </p:nvSpPr>
        <p:spPr>
          <a:xfrm>
            <a:off x="958232" y="2023985"/>
            <a:ext cx="10374075" cy="523221"/>
          </a:xfrm>
          <a:prstGeom prst="rect">
            <a:avLst/>
          </a:prstGeom>
        </p:spPr>
        <p:txBody>
          <a:bodyPr anchor="ctr" anchorCtr="0">
            <a:normAutofit/>
          </a:bodyPr>
          <a:lstStyle>
            <a:lvl1pPr marL="0" indent="0" algn="l">
              <a:buNone/>
              <a:defRPr sz="2400" b="1">
                <a:solidFill>
                  <a:schemeClr val="bg1"/>
                </a:solidFill>
                <a:latin typeface="Lato Black" panose="020F0A02020204030203" pitchFamily="34" charset="0"/>
              </a:defRPr>
            </a:lvl1pPr>
          </a:lstStyle>
          <a:p>
            <a:pPr lvl="0"/>
            <a:r>
              <a:rPr lang="en-US" altLang="zh-CN" dirty="0"/>
              <a:t>Department &amp; Major</a:t>
            </a:r>
            <a:endParaRPr lang="zh-CN" altLang="en-US" dirty="0"/>
          </a:p>
        </p:txBody>
      </p:sp>
      <p:sp>
        <p:nvSpPr>
          <p:cNvPr id="34" name="文本占位符 22">
            <a:extLst>
              <a:ext uri="{FF2B5EF4-FFF2-40B4-BE49-F238E27FC236}">
                <a16:creationId xmlns:a16="http://schemas.microsoft.com/office/drawing/2014/main" id="{FD2C7A5B-9327-40AD-9C83-47337D9D65FF}"/>
              </a:ext>
            </a:extLst>
          </p:cNvPr>
          <p:cNvSpPr>
            <a:spLocks noGrp="1"/>
          </p:cNvSpPr>
          <p:nvPr>
            <p:ph type="body" sz="quarter" idx="16" hasCustomPrompt="1"/>
          </p:nvPr>
        </p:nvSpPr>
        <p:spPr>
          <a:xfrm>
            <a:off x="958232" y="4274122"/>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dirty="0"/>
              <a:t>Student ID</a:t>
            </a:r>
            <a:endParaRPr lang="zh-CN" altLang="en-US" dirty="0"/>
          </a:p>
        </p:txBody>
      </p:sp>
      <p:sp>
        <p:nvSpPr>
          <p:cNvPr id="36" name="文本占位符 22">
            <a:extLst>
              <a:ext uri="{FF2B5EF4-FFF2-40B4-BE49-F238E27FC236}">
                <a16:creationId xmlns:a16="http://schemas.microsoft.com/office/drawing/2014/main" id="{ABCA1AE7-3F46-43DB-88CB-0A27DE229118}"/>
              </a:ext>
            </a:extLst>
          </p:cNvPr>
          <p:cNvSpPr>
            <a:spLocks noGrp="1"/>
          </p:cNvSpPr>
          <p:nvPr>
            <p:ph type="body" sz="quarter" idx="18" hasCustomPrompt="1"/>
          </p:nvPr>
        </p:nvSpPr>
        <p:spPr>
          <a:xfrm>
            <a:off x="958231" y="4584551"/>
            <a:ext cx="5104733" cy="297070"/>
          </a:xfrm>
          <a:prstGeom prst="rect">
            <a:avLst/>
          </a:prstGeom>
        </p:spPr>
        <p:txBody>
          <a:bodyPr anchor="ctr" anchorCtr="0">
            <a:noAutofit/>
          </a:bodyPr>
          <a:lstStyle>
            <a:lvl1pPr marL="0" indent="0" algn="l">
              <a:buNone/>
              <a:defRPr sz="1600" b="0">
                <a:solidFill>
                  <a:schemeClr val="bg1"/>
                </a:solidFill>
                <a:latin typeface="Lato" panose="020F0502020204030203" pitchFamily="34" charset="0"/>
              </a:defRPr>
            </a:lvl1pPr>
          </a:lstStyle>
          <a:p>
            <a:pPr lvl="0"/>
            <a:r>
              <a:rPr lang="en-US" altLang="zh-CN" dirty="0"/>
              <a:t>Name of </a:t>
            </a:r>
            <a:r>
              <a:rPr lang="en-US" altLang="zh-CN" sz="1600" b="0" dirty="0">
                <a:solidFill>
                  <a:schemeClr val="bg1"/>
                </a:solidFill>
                <a:latin typeface="Lato"/>
                <a:cs typeface="Calibri" panose="020F0502020204030204" pitchFamily="34" charset="0"/>
              </a:rPr>
              <a:t>Supervisor</a:t>
            </a:r>
            <a:endParaRPr lang="zh-CN" altLang="en-US" dirty="0"/>
          </a:p>
        </p:txBody>
      </p:sp>
    </p:spTree>
    <p:extLst>
      <p:ext uri="{BB962C8B-B14F-4D97-AF65-F5344CB8AC3E}">
        <p14:creationId xmlns:p14="http://schemas.microsoft.com/office/powerpoint/2010/main" val="118111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3F388A-1083-486D-81AD-98BC6BAC20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6221"/>
          <a:stretch/>
        </p:blipFill>
        <p:spPr>
          <a:xfrm flipH="1">
            <a:off x="-7" y="0"/>
            <a:ext cx="7589669" cy="6858000"/>
          </a:xfrm>
          <a:prstGeom prst="rect">
            <a:avLst/>
          </a:prstGeom>
        </p:spPr>
      </p:pic>
      <p:sp>
        <p:nvSpPr>
          <p:cNvPr id="9" name="任意多边形: 形状 8">
            <a:extLst>
              <a:ext uri="{FF2B5EF4-FFF2-40B4-BE49-F238E27FC236}">
                <a16:creationId xmlns:a16="http://schemas.microsoft.com/office/drawing/2014/main" id="{560CB1F5-964F-4E93-97FC-19BC7C5C29FA}"/>
              </a:ext>
            </a:extLst>
          </p:cNvPr>
          <p:cNvSpPr/>
          <p:nvPr userDrawn="1"/>
        </p:nvSpPr>
        <p:spPr>
          <a:xfrm rot="5400000" flipV="1">
            <a:off x="2916676" y="-2420614"/>
            <a:ext cx="6358649" cy="12192001"/>
          </a:xfrm>
          <a:custGeom>
            <a:avLst/>
            <a:gdLst>
              <a:gd name="connsiteX0" fmla="*/ 0 w 6358649"/>
              <a:gd name="connsiteY0" fmla="*/ 12192001 h 12192001"/>
              <a:gd name="connsiteX1" fmla="*/ 6358649 w 6358649"/>
              <a:gd name="connsiteY1" fmla="*/ 12192001 h 12192001"/>
              <a:gd name="connsiteX2" fmla="*/ 6358649 w 6358649"/>
              <a:gd name="connsiteY2" fmla="*/ 0 h 12192001"/>
              <a:gd name="connsiteX3" fmla="*/ 505886 w 6358649"/>
              <a:gd name="connsiteY3" fmla="*/ 0 h 12192001"/>
              <a:gd name="connsiteX4" fmla="*/ 0 w 6358649"/>
              <a:gd name="connsiteY4" fmla="*/ 12192001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8649" h="12192001">
                <a:moveTo>
                  <a:pt x="0" y="12192001"/>
                </a:moveTo>
                <a:lnTo>
                  <a:pt x="6358649" y="12192001"/>
                </a:lnTo>
                <a:lnTo>
                  <a:pt x="6358649" y="0"/>
                </a:lnTo>
                <a:lnTo>
                  <a:pt x="505886" y="0"/>
                </a:lnTo>
                <a:lnTo>
                  <a:pt x="0" y="12192001"/>
                </a:lnTo>
                <a:close/>
              </a:path>
            </a:pathLst>
          </a:custGeom>
          <a:solidFill>
            <a:srgbClr val="F2F2F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6D3E323-03AE-41CF-8E4E-552146726118}"/>
              </a:ext>
            </a:extLst>
          </p:cNvPr>
          <p:cNvSpPr/>
          <p:nvPr userDrawn="1"/>
        </p:nvSpPr>
        <p:spPr>
          <a:xfrm rot="5400000" flipV="1">
            <a:off x="5593378" y="-5593379"/>
            <a:ext cx="1005238" cy="12192001"/>
          </a:xfrm>
          <a:custGeom>
            <a:avLst/>
            <a:gdLst>
              <a:gd name="connsiteX0" fmla="*/ 0 w 1005238"/>
              <a:gd name="connsiteY0" fmla="*/ 0 h 12192001"/>
              <a:gd name="connsiteX1" fmla="*/ 1 w 1005238"/>
              <a:gd name="connsiteY1" fmla="*/ 12192001 h 12192001"/>
              <a:gd name="connsiteX2" fmla="*/ 499352 w 1005238"/>
              <a:gd name="connsiteY2" fmla="*/ 12192001 h 12192001"/>
              <a:gd name="connsiteX3" fmla="*/ 1005238 w 1005238"/>
              <a:gd name="connsiteY3" fmla="*/ 0 h 12192001"/>
              <a:gd name="connsiteX4" fmla="*/ 0 w 1005238"/>
              <a:gd name="connsiteY4" fmla="*/ 0 h 121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38" h="12192001">
                <a:moveTo>
                  <a:pt x="0" y="0"/>
                </a:moveTo>
                <a:lnTo>
                  <a:pt x="1" y="12192001"/>
                </a:lnTo>
                <a:lnTo>
                  <a:pt x="499352" y="12192001"/>
                </a:lnTo>
                <a:lnTo>
                  <a:pt x="1005238"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525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折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D7010A-9787-452D-93B8-307D03BA8C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710"/>
          <a:stretch/>
        </p:blipFill>
        <p:spPr>
          <a:xfrm>
            <a:off x="0" y="-3"/>
            <a:ext cx="12192000" cy="6858002"/>
          </a:xfrm>
          <a:prstGeom prst="rect">
            <a:avLst/>
          </a:prstGeom>
        </p:spPr>
      </p:pic>
      <p:sp>
        <p:nvSpPr>
          <p:cNvPr id="18" name="矩形 17">
            <a:extLst>
              <a:ext uri="{FF2B5EF4-FFF2-40B4-BE49-F238E27FC236}">
                <a16:creationId xmlns:a16="http://schemas.microsoft.com/office/drawing/2014/main" id="{A1A0E067-C0F2-4FB2-908C-E379BF0E6CB2}"/>
              </a:ext>
            </a:extLst>
          </p:cNvPr>
          <p:cNvSpPr/>
          <p:nvPr userDrawn="1"/>
        </p:nvSpPr>
        <p:spPr>
          <a:xfrm>
            <a:off x="0" y="-2"/>
            <a:ext cx="12192000" cy="6858002"/>
          </a:xfrm>
          <a:prstGeom prst="rect">
            <a:avLst/>
          </a:prstGeom>
          <a:solidFill>
            <a:srgbClr val="A92D6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a:extLst>
              <a:ext uri="{FF2B5EF4-FFF2-40B4-BE49-F238E27FC236}">
                <a16:creationId xmlns:a16="http://schemas.microsoft.com/office/drawing/2014/main" id="{E53E5883-9C79-47DD-ABF5-FEA2DFAF60A1}"/>
              </a:ext>
            </a:extLst>
          </p:cNvPr>
          <p:cNvSpPr/>
          <p:nvPr userDrawn="1"/>
        </p:nvSpPr>
        <p:spPr>
          <a:xfrm flipV="1">
            <a:off x="0" y="0"/>
            <a:ext cx="10828873" cy="141167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a:extLst>
              <a:ext uri="{FF2B5EF4-FFF2-40B4-BE49-F238E27FC236}">
                <a16:creationId xmlns:a16="http://schemas.microsoft.com/office/drawing/2014/main" id="{302A78D4-A77B-4826-81E5-F5A2B3869AE8}"/>
              </a:ext>
            </a:extLst>
          </p:cNvPr>
          <p:cNvSpPr/>
          <p:nvPr userDrawn="1"/>
        </p:nvSpPr>
        <p:spPr>
          <a:xfrm rot="5400000" flipH="1" flipV="1">
            <a:off x="8426449" y="3092451"/>
            <a:ext cx="6858001" cy="6730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40" name="文本占位符 39">
            <a:extLst>
              <a:ext uri="{FF2B5EF4-FFF2-40B4-BE49-F238E27FC236}">
                <a16:creationId xmlns:a16="http://schemas.microsoft.com/office/drawing/2014/main" id="{4910F46C-BD48-4F31-B697-C42CF1ABDF60}"/>
              </a:ext>
            </a:extLst>
          </p:cNvPr>
          <p:cNvSpPr>
            <a:spLocks noGrp="1"/>
          </p:cNvSpPr>
          <p:nvPr>
            <p:ph type="body" sz="quarter" idx="10" hasCustomPrompt="1"/>
          </p:nvPr>
        </p:nvSpPr>
        <p:spPr>
          <a:xfrm>
            <a:off x="4894242" y="4005891"/>
            <a:ext cx="6023665" cy="808696"/>
          </a:xfrm>
        </p:spPr>
        <p:txBody>
          <a:bodyPr anchor="ctr" anchorCtr="0">
            <a:noAutofit/>
          </a:bodyPr>
          <a:lstStyle>
            <a:lvl1pPr marL="0" indent="0">
              <a:buNone/>
              <a:defRPr lang="zh-CN" altLang="en-US" sz="4000" b="1" kern="1200" dirty="0" smtClean="0">
                <a:solidFill>
                  <a:schemeClr val="bg1"/>
                </a:solidFill>
                <a:effectLst>
                  <a:outerShdw blurRad="127000" dist="63500" dir="2700000" algn="tl" rotWithShape="0">
                    <a:schemeClr val="tx1">
                      <a:alpha val="10000"/>
                    </a:schemeClr>
                  </a:outerShdw>
                </a:effectLst>
                <a:latin typeface="Lato Black" panose="020F0A02020204030203" pitchFamily="34" charset="0"/>
                <a:ea typeface="+mn-ea"/>
                <a:cs typeface="Lato Light" panose="020F0402020204030203" pitchFamily="34" charset="0"/>
              </a:defRPr>
            </a:lvl1pPr>
          </a:lstStyle>
          <a:p>
            <a:pPr lvl="0"/>
            <a:r>
              <a:rPr lang="en-US" altLang="zh-CN" dirty="0"/>
              <a:t>Click to edit Master title</a:t>
            </a:r>
            <a:endParaRPr lang="zh-CN" altLang="en-US" dirty="0"/>
          </a:p>
        </p:txBody>
      </p:sp>
      <p:sp>
        <p:nvSpPr>
          <p:cNvPr id="41" name="文本占位符 39">
            <a:extLst>
              <a:ext uri="{FF2B5EF4-FFF2-40B4-BE49-F238E27FC236}">
                <a16:creationId xmlns:a16="http://schemas.microsoft.com/office/drawing/2014/main" id="{D3331EF5-BE4E-46AC-B330-C3E3A32A4980}"/>
              </a:ext>
            </a:extLst>
          </p:cNvPr>
          <p:cNvSpPr>
            <a:spLocks noGrp="1"/>
          </p:cNvSpPr>
          <p:nvPr>
            <p:ph type="body" sz="quarter" idx="11" hasCustomPrompt="1"/>
          </p:nvPr>
        </p:nvSpPr>
        <p:spPr>
          <a:xfrm>
            <a:off x="4894241" y="4771380"/>
            <a:ext cx="6023665" cy="343760"/>
          </a:xfrm>
        </p:spPr>
        <p:txBody>
          <a:bodyPr anchor="ctr" anchorCtr="0">
            <a:noAutofit/>
          </a:bodyPr>
          <a:lstStyle>
            <a:lvl1pPr marL="0" indent="0">
              <a:buNone/>
              <a:defRPr lang="zh-CN" altLang="en-US" sz="1800" b="0" kern="1200" dirty="0" smtClean="0">
                <a:solidFill>
                  <a:schemeClr val="bg1"/>
                </a:solidFill>
                <a:effectLst/>
                <a:latin typeface="Lato Light" panose="020F0402020204030203" pitchFamily="34" charset="0"/>
                <a:ea typeface="+mn-ea"/>
                <a:cs typeface="Lato Light" panose="020F0402020204030203" pitchFamily="34" charset="0"/>
              </a:defRPr>
            </a:lvl1pPr>
          </a:lstStyle>
          <a:p>
            <a:pPr lvl="0"/>
            <a:r>
              <a:rPr lang="en-US" altLang="zh-CN" dirty="0"/>
              <a:t>Edit Master text styles</a:t>
            </a:r>
          </a:p>
        </p:txBody>
      </p:sp>
    </p:spTree>
    <p:extLst>
      <p:ext uri="{BB962C8B-B14F-4D97-AF65-F5344CB8AC3E}">
        <p14:creationId xmlns:p14="http://schemas.microsoft.com/office/powerpoint/2010/main" val="4185634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1" name="直角三角形 20">
            <a:extLst>
              <a:ext uri="{FF2B5EF4-FFF2-40B4-BE49-F238E27FC236}">
                <a16:creationId xmlns:a16="http://schemas.microsoft.com/office/drawing/2014/main" id="{572D85CD-999C-4161-A085-290DE697D4CB}"/>
              </a:ext>
            </a:extLst>
          </p:cNvPr>
          <p:cNvSpPr/>
          <p:nvPr userDrawn="1"/>
        </p:nvSpPr>
        <p:spPr>
          <a:xfrm flipH="1" flipV="1">
            <a:off x="6165410" y="-6"/>
            <a:ext cx="6026588" cy="1028703"/>
          </a:xfrm>
          <a:prstGeom prst="rtTriangle">
            <a:avLst/>
          </a:prstGeom>
          <a:gradFill flip="none" rotWithShape="1">
            <a:gsLst>
              <a:gs pos="20000">
                <a:srgbClr val="BA175E"/>
              </a:gs>
              <a:gs pos="62000">
                <a:srgbClr val="8A1D50"/>
              </a:gs>
              <a:gs pos="88000">
                <a:srgbClr val="5E214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9263D48-9BD1-458B-BE8E-12874193FF99}"/>
              </a:ext>
            </a:extLst>
          </p:cNvPr>
          <p:cNvSpPr/>
          <p:nvPr userDrawn="1"/>
        </p:nvSpPr>
        <p:spPr>
          <a:xfrm>
            <a:off x="0" y="6235700"/>
            <a:ext cx="121920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3">
            <a:extLst>
              <a:ext uri="{FF2B5EF4-FFF2-40B4-BE49-F238E27FC236}">
                <a16:creationId xmlns:a16="http://schemas.microsoft.com/office/drawing/2014/main" id="{C7CECDAC-CA98-4673-8B57-CE071FC7F8D6}"/>
              </a:ext>
            </a:extLst>
          </p:cNvPr>
          <p:cNvSpPr>
            <a:spLocks noGrp="1"/>
          </p:cNvSpPr>
          <p:nvPr>
            <p:ph type="sldNum" sz="quarter" idx="12"/>
          </p:nvPr>
        </p:nvSpPr>
        <p:spPr>
          <a:xfrm>
            <a:off x="5815865" y="6284866"/>
            <a:ext cx="560269" cy="213048"/>
          </a:xfrm>
          <a:prstGeom prst="rect">
            <a:avLst/>
          </a:prstGeom>
        </p:spPr>
        <p:txBody>
          <a:bodyPr/>
          <a:lstStyle>
            <a:lvl1pPr algn="ctr">
              <a:defRPr sz="1100">
                <a:latin typeface="Lato" panose="020F0502020204030203" pitchFamily="34" charset="0"/>
              </a:defRPr>
            </a:lvl1pPr>
          </a:lstStyle>
          <a:p>
            <a:fld id="{DDE8A10B-F253-4971-87FB-584CF01DF5BE}" type="slidenum">
              <a:rPr lang="zh-CN" altLang="en-US" smtClean="0"/>
              <a:pPr/>
              <a:t>‹#›</a:t>
            </a:fld>
            <a:endParaRPr lang="zh-CN" altLang="en-US" dirty="0"/>
          </a:p>
        </p:txBody>
      </p:sp>
      <p:sp>
        <p:nvSpPr>
          <p:cNvPr id="19" name="文本占位符 18">
            <a:extLst>
              <a:ext uri="{FF2B5EF4-FFF2-40B4-BE49-F238E27FC236}">
                <a16:creationId xmlns:a16="http://schemas.microsoft.com/office/drawing/2014/main" id="{978B942D-6D89-475E-B093-177478CA832D}"/>
              </a:ext>
            </a:extLst>
          </p:cNvPr>
          <p:cNvSpPr>
            <a:spLocks noGrp="1"/>
          </p:cNvSpPr>
          <p:nvPr>
            <p:ph type="body" sz="quarter" idx="13" hasCustomPrompt="1"/>
          </p:nvPr>
        </p:nvSpPr>
        <p:spPr>
          <a:xfrm>
            <a:off x="876300" y="-5"/>
            <a:ext cx="10642600" cy="1028705"/>
          </a:xfrm>
        </p:spPr>
        <p:txBody>
          <a:bodyPr anchor="b" anchorCtr="0">
            <a:normAutofit/>
          </a:bodyPr>
          <a:lstStyle>
            <a:lvl1pPr marL="0" indent="0">
              <a:buNone/>
              <a:defRPr lang="zh-CN" altLang="en-US" sz="3200" b="1" kern="1200" dirty="0" smtClean="0">
                <a:solidFill>
                  <a:schemeClr val="tx1">
                    <a:lumMod val="75000"/>
                    <a:lumOff val="25000"/>
                  </a:schemeClr>
                </a:solidFill>
                <a:effectLst/>
                <a:latin typeface="Lato Black" panose="020F0A02020204030203" pitchFamily="34" charset="0"/>
                <a:ea typeface="+mn-ea"/>
                <a:cs typeface="Lato Light" panose="020F0402020204030203" pitchFamily="34" charset="0"/>
              </a:defRPr>
            </a:lvl1pPr>
          </a:lstStyle>
          <a:p>
            <a:pPr lvl="0"/>
            <a:r>
              <a:rPr lang="en-US" altLang="zh-CN" dirty="0"/>
              <a:t>Click to edit Master title style</a:t>
            </a:r>
            <a:endParaRPr lang="zh-CN" altLang="en-US" dirty="0"/>
          </a:p>
        </p:txBody>
      </p:sp>
      <p:sp>
        <p:nvSpPr>
          <p:cNvPr id="26" name="文本占位符 25">
            <a:extLst>
              <a:ext uri="{FF2B5EF4-FFF2-40B4-BE49-F238E27FC236}">
                <a16:creationId xmlns:a16="http://schemas.microsoft.com/office/drawing/2014/main" id="{CA443395-A434-4727-8F8E-0720BCB9A73C}"/>
              </a:ext>
            </a:extLst>
          </p:cNvPr>
          <p:cNvSpPr>
            <a:spLocks noGrp="1"/>
          </p:cNvSpPr>
          <p:nvPr>
            <p:ph type="body" sz="quarter" idx="14" hasCustomPrompt="1"/>
          </p:nvPr>
        </p:nvSpPr>
        <p:spPr>
          <a:xfrm>
            <a:off x="0" y="3764584"/>
            <a:ext cx="472203" cy="1447294"/>
          </a:xfrm>
          <a:solidFill>
            <a:schemeClr val="bg1">
              <a:lumMod val="85000"/>
            </a:schemeClr>
          </a:solidFill>
        </p:spPr>
        <p:txBody>
          <a:bodyPr vert="vert270" anchor="ctr" anchorCtr="0">
            <a:noAutofit/>
          </a:bodyPr>
          <a:lstStyle>
            <a:lvl1pPr marL="0" indent="0" algn="ctr">
              <a:buNone/>
              <a:defRPr sz="1600" b="1">
                <a:solidFill>
                  <a:schemeClr val="bg1"/>
                </a:solidFill>
                <a:latin typeface="Lato" panose="020F0502020204030203" pitchFamily="34" charset="0"/>
                <a:cs typeface="Lato Light" panose="020F0402020204030203" pitchFamily="34" charset="0"/>
              </a:defRPr>
            </a:lvl1pPr>
          </a:lstStyle>
          <a:p>
            <a:pPr lvl="0"/>
            <a:r>
              <a:rPr lang="en-US" altLang="zh-CN" dirty="0"/>
              <a:t>SECTION</a:t>
            </a:r>
            <a:endParaRPr lang="zh-CN" altLang="en-US" dirty="0"/>
          </a:p>
        </p:txBody>
      </p:sp>
      <p:sp>
        <p:nvSpPr>
          <p:cNvPr id="2" name="矩形 1">
            <a:extLst>
              <a:ext uri="{FF2B5EF4-FFF2-40B4-BE49-F238E27FC236}">
                <a16:creationId xmlns:a16="http://schemas.microsoft.com/office/drawing/2014/main" id="{E75B9250-1032-465C-AB87-399F45569892}"/>
              </a:ext>
            </a:extLst>
          </p:cNvPr>
          <p:cNvSpPr/>
          <p:nvPr userDrawn="1"/>
        </p:nvSpPr>
        <p:spPr>
          <a:xfrm>
            <a:off x="0" y="5674125"/>
            <a:ext cx="472203" cy="4599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V 形 2">
            <a:extLst>
              <a:ext uri="{FF2B5EF4-FFF2-40B4-BE49-F238E27FC236}">
                <a16:creationId xmlns:a16="http://schemas.microsoft.com/office/drawing/2014/main" id="{FF45482B-4EF7-49C5-984F-1CEE657262B9}"/>
              </a:ext>
            </a:extLst>
          </p:cNvPr>
          <p:cNvSpPr/>
          <p:nvPr userDrawn="1"/>
        </p:nvSpPr>
        <p:spPr>
          <a:xfrm rot="16200000">
            <a:off x="143379" y="5781815"/>
            <a:ext cx="193710" cy="240754"/>
          </a:xfrm>
          <a:prstGeom prst="chevron">
            <a:avLst>
              <a:gd name="adj" fmla="val 575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54373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说明">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06E9015-E6DE-45E4-8091-B8909CC6991C}"/>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a:extLst>
              <a:ext uri="{FF2B5EF4-FFF2-40B4-BE49-F238E27FC236}">
                <a16:creationId xmlns:a16="http://schemas.microsoft.com/office/drawing/2014/main" id="{0A618D7F-BA5A-4B6F-8065-EB6C263BEB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571" b="4237"/>
          <a:stretch/>
        </p:blipFill>
        <p:spPr>
          <a:xfrm>
            <a:off x="244946" y="222941"/>
            <a:ext cx="11702106" cy="6412117"/>
          </a:xfrm>
          <a:prstGeom prst="rect">
            <a:avLst/>
          </a:prstGeom>
        </p:spPr>
      </p:pic>
      <p:sp>
        <p:nvSpPr>
          <p:cNvPr id="10" name="矩形 9">
            <a:extLst>
              <a:ext uri="{FF2B5EF4-FFF2-40B4-BE49-F238E27FC236}">
                <a16:creationId xmlns:a16="http://schemas.microsoft.com/office/drawing/2014/main" id="{ECA6C3BF-8923-4A17-9091-23133505852B}"/>
              </a:ext>
            </a:extLst>
          </p:cNvPr>
          <p:cNvSpPr/>
          <p:nvPr userDrawn="1"/>
        </p:nvSpPr>
        <p:spPr>
          <a:xfrm>
            <a:off x="244946" y="222941"/>
            <a:ext cx="11702107" cy="6412117"/>
          </a:xfrm>
          <a:prstGeom prst="rect">
            <a:avLst/>
          </a:prstGeom>
          <a:solidFill>
            <a:schemeClr val="bg2">
              <a:alpha val="92000"/>
            </a:schemeClr>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976852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8F8318-8799-4D0F-B91E-E303FA5569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1"/>
          <a:stretch/>
        </p:blipFill>
        <p:spPr>
          <a:xfrm>
            <a:off x="541" y="-2977"/>
            <a:ext cx="12191457" cy="6858001"/>
          </a:xfrm>
          <a:prstGeom prst="rect">
            <a:avLst/>
          </a:prstGeom>
        </p:spPr>
      </p:pic>
      <p:sp>
        <p:nvSpPr>
          <p:cNvPr id="13" name="矩形 12">
            <a:extLst>
              <a:ext uri="{FF2B5EF4-FFF2-40B4-BE49-F238E27FC236}">
                <a16:creationId xmlns:a16="http://schemas.microsoft.com/office/drawing/2014/main" id="{BDAED5B3-756A-46D3-9BFC-60BED069CD03}"/>
              </a:ext>
            </a:extLst>
          </p:cNvPr>
          <p:cNvSpPr/>
          <p:nvPr userDrawn="1"/>
        </p:nvSpPr>
        <p:spPr>
          <a:xfrm>
            <a:off x="-1" y="-2"/>
            <a:ext cx="12192000" cy="6858001"/>
          </a:xfrm>
          <a:prstGeom prst="rect">
            <a:avLst/>
          </a:prstGeom>
          <a:solidFill>
            <a:srgbClr val="A92D6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直角三角形 18">
            <a:extLst>
              <a:ext uri="{FF2B5EF4-FFF2-40B4-BE49-F238E27FC236}">
                <a16:creationId xmlns:a16="http://schemas.microsoft.com/office/drawing/2014/main" id="{1D834B39-9D7D-442B-BF9F-A8B036FDBFDC}"/>
              </a:ext>
            </a:extLst>
          </p:cNvPr>
          <p:cNvSpPr/>
          <p:nvPr userDrawn="1"/>
        </p:nvSpPr>
        <p:spPr>
          <a:xfrm>
            <a:off x="-1" y="5839362"/>
            <a:ext cx="9163319" cy="101566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1">
            <a:extLst>
              <a:ext uri="{FF2B5EF4-FFF2-40B4-BE49-F238E27FC236}">
                <a16:creationId xmlns:a16="http://schemas.microsoft.com/office/drawing/2014/main" id="{13A082D5-6CF6-4905-9BE3-622716D49DD8}"/>
              </a:ext>
            </a:extLst>
          </p:cNvPr>
          <p:cNvSpPr>
            <a:spLocks noGrp="1"/>
          </p:cNvSpPr>
          <p:nvPr>
            <p:ph type="body" sz="quarter" idx="10" hasCustomPrompt="1"/>
          </p:nvPr>
        </p:nvSpPr>
        <p:spPr>
          <a:xfrm>
            <a:off x="958232" y="2523291"/>
            <a:ext cx="8776487" cy="933318"/>
          </a:xfrm>
          <a:prstGeom prst="rect">
            <a:avLst/>
          </a:prstGeom>
        </p:spPr>
        <p:txBody>
          <a:bodyPr anchor="ctr" anchorCtr="0">
            <a:normAutofit/>
          </a:bodyPr>
          <a:lstStyle>
            <a:lvl1pPr marL="0" indent="0" algn="l">
              <a:buNone/>
              <a:defRPr sz="4000" b="1">
                <a:solidFill>
                  <a:schemeClr val="bg1"/>
                </a:solidFill>
                <a:latin typeface="Lato Black" panose="020F0A02020204030203" pitchFamily="34" charset="0"/>
              </a:defRPr>
            </a:lvl1pPr>
          </a:lstStyle>
          <a:p>
            <a:pPr lvl="0"/>
            <a:r>
              <a:rPr lang="en-US" altLang="zh-CN" dirty="0"/>
              <a:t> Thanks for your attention.</a:t>
            </a:r>
            <a:endParaRPr lang="zh-CN" altLang="en-US" dirty="0"/>
          </a:p>
        </p:txBody>
      </p:sp>
      <p:sp>
        <p:nvSpPr>
          <p:cNvPr id="12" name="文本占位符 8">
            <a:extLst>
              <a:ext uri="{FF2B5EF4-FFF2-40B4-BE49-F238E27FC236}">
                <a16:creationId xmlns:a16="http://schemas.microsoft.com/office/drawing/2014/main" id="{4783FE10-2CAC-4096-B7BB-C45D748CAA0B}"/>
              </a:ext>
            </a:extLst>
          </p:cNvPr>
          <p:cNvSpPr>
            <a:spLocks noGrp="1"/>
          </p:cNvSpPr>
          <p:nvPr>
            <p:ph type="body" sz="quarter" idx="12" hasCustomPrompt="1"/>
          </p:nvPr>
        </p:nvSpPr>
        <p:spPr>
          <a:xfrm>
            <a:off x="958232" y="3699989"/>
            <a:ext cx="5178151" cy="311229"/>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dirty="0">
                <a:solidFill>
                  <a:schemeClr val="bg1"/>
                </a:solidFill>
                <a:latin typeface="Lato"/>
                <a:cs typeface="Calibri" panose="020F0502020204030204" pitchFamily="34" charset="0"/>
              </a:rPr>
              <a:t>Signature</a:t>
            </a:r>
          </a:p>
        </p:txBody>
      </p:sp>
      <p:sp>
        <p:nvSpPr>
          <p:cNvPr id="14" name="文本占位符 8">
            <a:extLst>
              <a:ext uri="{FF2B5EF4-FFF2-40B4-BE49-F238E27FC236}">
                <a16:creationId xmlns:a16="http://schemas.microsoft.com/office/drawing/2014/main" id="{A3B75950-C6FA-431A-A533-17D6A0513733}"/>
              </a:ext>
            </a:extLst>
          </p:cNvPr>
          <p:cNvSpPr>
            <a:spLocks noGrp="1"/>
          </p:cNvSpPr>
          <p:nvPr>
            <p:ph type="body" sz="quarter" idx="14" hasCustomPrompt="1"/>
          </p:nvPr>
        </p:nvSpPr>
        <p:spPr>
          <a:xfrm>
            <a:off x="958232" y="4053213"/>
            <a:ext cx="5178151" cy="313200"/>
          </a:xfrm>
          <a:prstGeom prst="rect">
            <a:avLst/>
          </a:prstGeom>
        </p:spPr>
        <p:txBody>
          <a:bodyPr anchor="ctr" anchorCtr="0">
            <a:normAutofit/>
          </a:bodyPr>
          <a:lstStyle>
            <a:lvl1pPr marL="0" indent="0" algn="l">
              <a:buNone/>
              <a:defRPr lang="zh-CN" altLang="en-US" sz="1600" b="0" kern="1200" dirty="0">
                <a:solidFill>
                  <a:schemeClr val="bg1">
                    <a:lumMod val="95000"/>
                  </a:schemeClr>
                </a:solidFill>
                <a:latin typeface="Lato" panose="020F0502020204030203" pitchFamily="34" charset="0"/>
                <a:ea typeface="+mn-ea"/>
                <a:cs typeface="Calibri" panose="020F0502020204030204" pitchFamily="34" charset="0"/>
              </a:defRPr>
            </a:lvl1pPr>
          </a:lstStyle>
          <a:p>
            <a:r>
              <a:rPr lang="en-US" altLang="zh-CN" sz="1600" b="0" dirty="0">
                <a:solidFill>
                  <a:schemeClr val="bg1"/>
                </a:solidFill>
                <a:latin typeface="Lato"/>
                <a:cs typeface="Calibri" panose="020F0502020204030204" pitchFamily="34" charset="0"/>
              </a:rPr>
              <a:t>Date</a:t>
            </a:r>
            <a:endParaRPr lang="zh-CN" altLang="en-US" sz="1600" b="0" dirty="0">
              <a:solidFill>
                <a:schemeClr val="bg1"/>
              </a:solidFill>
              <a:latin typeface="Lato"/>
              <a:cs typeface="Calibri" panose="020F0502020204030204" pitchFamily="34" charset="0"/>
            </a:endParaRPr>
          </a:p>
        </p:txBody>
      </p:sp>
      <p:sp>
        <p:nvSpPr>
          <p:cNvPr id="16" name="矩形 15">
            <a:extLst>
              <a:ext uri="{FF2B5EF4-FFF2-40B4-BE49-F238E27FC236}">
                <a16:creationId xmlns:a16="http://schemas.microsoft.com/office/drawing/2014/main" id="{A4B7980C-64B9-4684-823C-10D4A312E0EF}"/>
              </a:ext>
            </a:extLst>
          </p:cNvPr>
          <p:cNvSpPr/>
          <p:nvPr userDrawn="1"/>
        </p:nvSpPr>
        <p:spPr>
          <a:xfrm>
            <a:off x="278895" y="6196300"/>
            <a:ext cx="2949746" cy="514949"/>
          </a:xfrm>
          <a:prstGeom prst="rect">
            <a:avLst/>
          </a:prstGeom>
        </p:spPr>
        <p:txBody>
          <a:bodyPr wrap="square">
            <a:spAutoFit/>
          </a:bodyPr>
          <a:lstStyle/>
          <a:p>
            <a:pPr algn="l">
              <a:lnSpc>
                <a:spcPct val="120000"/>
              </a:lnSpc>
            </a:pPr>
            <a:r>
              <a:rPr lang="en-US" altLang="zh-CN" sz="1200" b="1" i="0" kern="1200" dirty="0">
                <a:solidFill>
                  <a:schemeClr val="bg1">
                    <a:lumMod val="85000"/>
                  </a:schemeClr>
                </a:solidFill>
                <a:effectLst/>
                <a:latin typeface="Lato" panose="020F0502020204030203" pitchFamily="34" charset="0"/>
                <a:ea typeface="+mn-ea"/>
                <a:cs typeface="+mn-cs"/>
              </a:rPr>
              <a:t>City University of Hong Kong</a:t>
            </a:r>
          </a:p>
          <a:p>
            <a:pPr algn="l">
              <a:lnSpc>
                <a:spcPct val="120000"/>
              </a:lnSpc>
            </a:pPr>
            <a:r>
              <a:rPr lang="en-US" altLang="zh-CN" sz="1200" b="0" i="0" kern="1200" dirty="0">
                <a:solidFill>
                  <a:schemeClr val="bg1">
                    <a:lumMod val="85000"/>
                  </a:schemeClr>
                </a:solidFill>
                <a:effectLst/>
                <a:latin typeface="Lato" panose="020F0502020204030203" pitchFamily="34" charset="0"/>
                <a:ea typeface="+mn-ea"/>
                <a:cs typeface="+mn-cs"/>
              </a:rPr>
              <a:t>Tat Chee Avenue, Kowloon, Hong Kong</a:t>
            </a:r>
          </a:p>
        </p:txBody>
      </p:sp>
    </p:spTree>
    <p:extLst>
      <p:ext uri="{BB962C8B-B14F-4D97-AF65-F5344CB8AC3E}">
        <p14:creationId xmlns:p14="http://schemas.microsoft.com/office/powerpoint/2010/main" val="4161258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说明">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06E9015-E6DE-45E4-8091-B8909CC6991C}"/>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ECA6C3BF-8923-4A17-9091-23133505852B}"/>
              </a:ext>
            </a:extLst>
          </p:cNvPr>
          <p:cNvSpPr/>
          <p:nvPr userDrawn="1"/>
        </p:nvSpPr>
        <p:spPr>
          <a:xfrm>
            <a:off x="244946" y="222941"/>
            <a:ext cx="11702107" cy="6412117"/>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占位符 18">
            <a:extLst>
              <a:ext uri="{FF2B5EF4-FFF2-40B4-BE49-F238E27FC236}">
                <a16:creationId xmlns:a16="http://schemas.microsoft.com/office/drawing/2014/main" id="{4A255F4D-2CE3-4283-99D7-966484F7EA76}"/>
              </a:ext>
            </a:extLst>
          </p:cNvPr>
          <p:cNvSpPr>
            <a:spLocks noGrp="1"/>
          </p:cNvSpPr>
          <p:nvPr>
            <p:ph type="body" sz="quarter" idx="13"/>
          </p:nvPr>
        </p:nvSpPr>
        <p:spPr>
          <a:xfrm>
            <a:off x="876300" y="-5"/>
            <a:ext cx="10642600" cy="1028705"/>
          </a:xfrm>
        </p:spPr>
        <p:txBody>
          <a:bodyPr anchor="b" anchorCtr="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800" b="1" kern="1200" dirty="0" smtClean="0">
                <a:solidFill>
                  <a:schemeClr val="tx1">
                    <a:lumMod val="75000"/>
                    <a:lumOff val="25000"/>
                  </a:schemeClr>
                </a:solidFill>
                <a:effectLst/>
                <a:latin typeface="Lato"/>
                <a:ea typeface="+mn-ea"/>
                <a:cs typeface="Lato Light" panose="020F040202020403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单击此处编辑母版文本样式</a:t>
            </a:r>
          </a:p>
        </p:txBody>
      </p:sp>
    </p:spTree>
    <p:extLst>
      <p:ext uri="{BB962C8B-B14F-4D97-AF65-F5344CB8AC3E}">
        <p14:creationId xmlns:p14="http://schemas.microsoft.com/office/powerpoint/2010/main" val="1075066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59B1C0-87C3-4856-9A5C-EA5E67DC1F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6A9D32C-B234-4CC8-8F56-2EBF2C7CB1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FCD0511-BC44-4A95-828E-2AFE7499F6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81897-A220-4663-9F0C-5A621E680842}" type="datetimeFigureOut">
              <a:rPr lang="zh-CN" altLang="en-US" smtClean="0"/>
              <a:t>2024/11/22</a:t>
            </a:fld>
            <a:endParaRPr lang="zh-CN" altLang="en-US"/>
          </a:p>
        </p:txBody>
      </p:sp>
      <p:sp>
        <p:nvSpPr>
          <p:cNvPr id="5" name="页脚占位符 4">
            <a:extLst>
              <a:ext uri="{FF2B5EF4-FFF2-40B4-BE49-F238E27FC236}">
                <a16:creationId xmlns:a16="http://schemas.microsoft.com/office/drawing/2014/main" id="{6BCE7910-0724-41DF-8BF1-129AB2D88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D0385CD-084F-45D5-977E-09704221F7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E9C1D4-69BA-4B09-8A24-1CCDDD1AB85B}" type="slidenum">
              <a:rPr lang="zh-CN" altLang="en-US" smtClean="0"/>
              <a:t>‹#›</a:t>
            </a:fld>
            <a:endParaRPr lang="zh-CN" altLang="en-US"/>
          </a:p>
        </p:txBody>
      </p:sp>
    </p:spTree>
    <p:extLst>
      <p:ext uri="{BB962C8B-B14F-4D97-AF65-F5344CB8AC3E}">
        <p14:creationId xmlns:p14="http://schemas.microsoft.com/office/powerpoint/2010/main" val="112010001"/>
      </p:ext>
    </p:extLst>
  </p:cSld>
  <p:clrMap bg1="lt1" tx1="dk1" bg2="lt2" tx2="dk2" accent1="accent1" accent2="accent2" accent3="accent3" accent4="accent4" accent5="accent5" accent6="accent6" hlink="hlink" folHlink="folHlink"/>
  <p:sldLayoutIdLst>
    <p:sldLayoutId id="2147483660" r:id="rId1"/>
    <p:sldLayoutId id="2147483668" r:id="rId2"/>
    <p:sldLayoutId id="2147483662" r:id="rId3"/>
    <p:sldLayoutId id="2147483663" r:id="rId4"/>
    <p:sldLayoutId id="2147483695" r:id="rId5"/>
    <p:sldLayoutId id="2147483664" r:id="rId6"/>
    <p:sldLayoutId id="214748366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6">
            <a:extLst>
              <a:ext uri="{FF2B5EF4-FFF2-40B4-BE49-F238E27FC236}">
                <a16:creationId xmlns:a16="http://schemas.microsoft.com/office/drawing/2014/main" id="{9C8FC217-9885-44F3-B2E3-7B679CC0E54B}"/>
              </a:ext>
            </a:extLst>
          </p:cNvPr>
          <p:cNvSpPr txBox="1">
            <a:spLocks/>
          </p:cNvSpPr>
          <p:nvPr/>
        </p:nvSpPr>
        <p:spPr>
          <a:xfrm>
            <a:off x="710832" y="2599550"/>
            <a:ext cx="3958492" cy="3402470"/>
          </a:xfrm>
          <a:prstGeom prst="rect">
            <a:avLst/>
          </a:prstGeom>
        </p:spPr>
        <p:txBody>
          <a:bodyPr wrap="square"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gradFill flip="none" rotWithShape="1">
                  <a:gsLst>
                    <a:gs pos="0">
                      <a:srgbClr val="BE165F"/>
                    </a:gs>
                    <a:gs pos="89000">
                      <a:srgbClr val="7E247B"/>
                    </a:gs>
                  </a:gsLst>
                  <a:lin ang="10800000" scaled="1"/>
                  <a:tileRect/>
                </a:gradFill>
                <a:effectLst/>
                <a:latin typeface="Lato"/>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9900" dirty="0">
                <a:solidFill>
                  <a:schemeClr val="bg1"/>
                </a:solidFill>
                <a:effectLst>
                  <a:outerShdw blurRad="127000" dist="63500" dir="2700000" algn="tl" rotWithShape="0">
                    <a:schemeClr val="tx1">
                      <a:alpha val="10000"/>
                    </a:schemeClr>
                  </a:outerShdw>
                </a:effectLst>
                <a:latin typeface="Lato Black" panose="020F0A02020204030203" pitchFamily="34" charset="0"/>
                <a:cs typeface="Lato Light" panose="020F0402020204030203" pitchFamily="34" charset="0"/>
              </a:rPr>
              <a:t>03</a:t>
            </a:r>
            <a:endParaRPr lang="zh-CN" altLang="en-US" sz="19900" dirty="0">
              <a:solidFill>
                <a:schemeClr val="bg1"/>
              </a:solidFill>
              <a:effectLst>
                <a:outerShdw blurRad="127000" dist="63500" dir="2700000" algn="tl" rotWithShape="0">
                  <a:schemeClr val="tx1">
                    <a:alpha val="10000"/>
                  </a:schemeClr>
                </a:outerShdw>
              </a:effectLst>
              <a:latin typeface="Lato Black" panose="020F0A02020204030203" pitchFamily="34" charset="0"/>
              <a:cs typeface="Lato Light" panose="020F0402020204030203" pitchFamily="34" charset="0"/>
            </a:endParaRPr>
          </a:p>
        </p:txBody>
      </p:sp>
      <p:sp>
        <p:nvSpPr>
          <p:cNvPr id="3" name="文本占位符 2">
            <a:extLst>
              <a:ext uri="{FF2B5EF4-FFF2-40B4-BE49-F238E27FC236}">
                <a16:creationId xmlns:a16="http://schemas.microsoft.com/office/drawing/2014/main" id="{276E3700-6E2E-49BB-821D-D46D43694A6F}"/>
              </a:ext>
            </a:extLst>
          </p:cNvPr>
          <p:cNvSpPr>
            <a:spLocks noGrp="1"/>
          </p:cNvSpPr>
          <p:nvPr>
            <p:ph type="body" sz="quarter" idx="10"/>
          </p:nvPr>
        </p:nvSpPr>
        <p:spPr/>
        <p:txBody>
          <a:bodyPr/>
          <a:lstStyle/>
          <a:p>
            <a:r>
              <a:rPr lang="en-US" altLang="zh-CN" dirty="0"/>
              <a:t>Model</a:t>
            </a:r>
            <a:endParaRPr lang="zh-CN" altLang="en-US" dirty="0"/>
          </a:p>
        </p:txBody>
      </p:sp>
      <p:pic>
        <p:nvPicPr>
          <p:cNvPr id="5" name="图片 4">
            <a:extLst>
              <a:ext uri="{FF2B5EF4-FFF2-40B4-BE49-F238E27FC236}">
                <a16:creationId xmlns:a16="http://schemas.microsoft.com/office/drawing/2014/main" id="{09573441-26B6-41CD-AC70-0E8CED566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45" y="106990"/>
            <a:ext cx="1569856" cy="868755"/>
          </a:xfrm>
          <a:prstGeom prst="rect">
            <a:avLst/>
          </a:prstGeom>
        </p:spPr>
      </p:pic>
    </p:spTree>
    <p:extLst>
      <p:ext uri="{BB962C8B-B14F-4D97-AF65-F5344CB8AC3E}">
        <p14:creationId xmlns:p14="http://schemas.microsoft.com/office/powerpoint/2010/main" val="1277926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Thanks for your attention.</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45" y="106990"/>
            <a:ext cx="1569856" cy="868755"/>
          </a:xfrm>
          <a:prstGeom prst="rect">
            <a:avLst/>
          </a:prstGeom>
        </p:spPr>
      </p:pic>
      <p:sp>
        <p:nvSpPr>
          <p:cNvPr id="9" name="文本框 8">
            <a:extLst>
              <a:ext uri="{FF2B5EF4-FFF2-40B4-BE49-F238E27FC236}">
                <a16:creationId xmlns:a16="http://schemas.microsoft.com/office/drawing/2014/main" id="{5B663A1D-C749-CEAE-B05B-BAC5B3D14B63}"/>
              </a:ext>
            </a:extLst>
          </p:cNvPr>
          <p:cNvSpPr txBox="1"/>
          <p:nvPr/>
        </p:nvSpPr>
        <p:spPr>
          <a:xfrm>
            <a:off x="1008473" y="4590471"/>
            <a:ext cx="6097772" cy="3139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rgbClr val="FFFFFF"/>
                </a:solidFill>
                <a:effectLst/>
                <a:uLnTx/>
                <a:uFillTx/>
                <a:latin typeface="Lato" panose="020F0502020204030203" pitchFamily="34" charset="0"/>
                <a:cs typeface="+mn-cs"/>
              </a:rPr>
              <a:t>CHEN </a:t>
            </a:r>
            <a:r>
              <a:rPr kumimoji="0" lang="en-US" altLang="zh-CN" sz="1600" b="0" i="0" u="none" strike="noStrike" kern="1200" cap="none" spc="0" normalizeH="0" baseline="0" noProof="0" dirty="0" err="1">
                <a:ln>
                  <a:noFill/>
                </a:ln>
                <a:solidFill>
                  <a:srgbClr val="FFFFFF"/>
                </a:solidFill>
                <a:effectLst/>
                <a:uLnTx/>
                <a:uFillTx/>
                <a:latin typeface="Lato" panose="020F0502020204030203" pitchFamily="34" charset="0"/>
                <a:cs typeface="+mn-cs"/>
              </a:rPr>
              <a:t>Yanxin</a:t>
            </a:r>
            <a:r>
              <a:rPr kumimoji="0" lang="zh-CN" altLang="en-US" sz="1600" b="0" i="0" u="none" strike="noStrike" kern="1200" cap="none" spc="0" normalizeH="0" baseline="0" noProof="0" dirty="0">
                <a:ln>
                  <a:noFill/>
                </a:ln>
                <a:solidFill>
                  <a:srgbClr val="FFFFFF"/>
                </a:solidFill>
                <a:effectLst/>
                <a:uLnTx/>
                <a:uFillTx/>
                <a:latin typeface="Lato" panose="020F0502020204030203" pitchFamily="34" charset="0"/>
                <a:cs typeface="+mn-cs"/>
              </a:rPr>
              <a:t>、</a:t>
            </a:r>
            <a:r>
              <a:rPr kumimoji="0" lang="en-US" altLang="zh-CN" sz="1600" b="0" i="0" u="none" strike="noStrike" kern="1200" cap="none" spc="0" normalizeH="0" baseline="0" noProof="0" dirty="0">
                <a:ln>
                  <a:noFill/>
                </a:ln>
                <a:solidFill>
                  <a:srgbClr val="FFFFFF"/>
                </a:solidFill>
                <a:effectLst/>
                <a:uLnTx/>
                <a:uFillTx/>
                <a:latin typeface="Lato" panose="020F0502020204030203" pitchFamily="34" charset="0"/>
                <a:cs typeface="+mn-cs"/>
              </a:rPr>
              <a:t>YU Yawen</a:t>
            </a:r>
            <a:r>
              <a:rPr kumimoji="0" lang="zh-CN" altLang="en-US" sz="1600" b="0" i="0" u="none" strike="noStrike" kern="1200" cap="none" spc="0" normalizeH="0" baseline="0" noProof="0" dirty="0">
                <a:ln>
                  <a:noFill/>
                </a:ln>
                <a:solidFill>
                  <a:srgbClr val="FFFFFF"/>
                </a:solidFill>
                <a:effectLst/>
                <a:uLnTx/>
                <a:uFillTx/>
                <a:latin typeface="Lato" panose="020F0502020204030203" pitchFamily="34" charset="0"/>
                <a:cs typeface="+mn-cs"/>
              </a:rPr>
              <a:t>、</a:t>
            </a:r>
            <a:r>
              <a:rPr kumimoji="0" lang="en-US" altLang="zh-CN" sz="1600" b="0" i="0" u="none" strike="noStrike" kern="1200" cap="none" spc="0" normalizeH="0" baseline="0" noProof="0" dirty="0">
                <a:ln>
                  <a:noFill/>
                </a:ln>
                <a:solidFill>
                  <a:srgbClr val="FFFFFF"/>
                </a:solidFill>
                <a:effectLst/>
                <a:uLnTx/>
                <a:uFillTx/>
                <a:latin typeface="Lato" panose="020F0502020204030203" pitchFamily="34" charset="0"/>
                <a:cs typeface="+mn-cs"/>
              </a:rPr>
              <a:t>CHEN Yijun</a:t>
            </a:r>
            <a:endParaRPr kumimoji="0" lang="zh-CN" altLang="en-US" sz="1600" b="0" i="0" u="none" strike="noStrike" kern="1200" cap="none" spc="0" normalizeH="0" baseline="0" noProof="0" dirty="0">
              <a:ln>
                <a:noFill/>
              </a:ln>
              <a:solidFill>
                <a:srgbClr val="FFFFFF"/>
              </a:solidFill>
              <a:effectLst/>
              <a:uLnTx/>
              <a:uFillTx/>
              <a:latin typeface="Lato" panose="020F0502020204030203" pitchFamily="34" charset="0"/>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56DCD28-08C7-4942-97C1-148A26D357C7}"/>
              </a:ext>
            </a:extLst>
          </p:cNvPr>
          <p:cNvSpPr>
            <a:spLocks noGrp="1"/>
          </p:cNvSpPr>
          <p:nvPr>
            <p:ph type="body" sz="quarter" idx="13"/>
          </p:nvPr>
        </p:nvSpPr>
        <p:spPr/>
        <p:txBody>
          <a:bodyPr/>
          <a:lstStyle/>
          <a:p>
            <a:r>
              <a:rPr lang="en-US" altLang="zh-CN" dirty="0"/>
              <a:t>Train &amp; test split</a:t>
            </a:r>
            <a:endParaRPr lang="zh-CN" altLang="en-US" dirty="0"/>
          </a:p>
        </p:txBody>
      </p:sp>
      <p:sp>
        <p:nvSpPr>
          <p:cNvPr id="3" name="文本占位符 2">
            <a:extLst>
              <a:ext uri="{FF2B5EF4-FFF2-40B4-BE49-F238E27FC236}">
                <a16:creationId xmlns:a16="http://schemas.microsoft.com/office/drawing/2014/main" id="{E7642438-28F0-4F0C-A853-F0321826BA5B}"/>
              </a:ext>
            </a:extLst>
          </p:cNvPr>
          <p:cNvSpPr>
            <a:spLocks noGrp="1"/>
          </p:cNvSpPr>
          <p:nvPr>
            <p:ph type="body" sz="quarter" idx="14"/>
          </p:nvPr>
        </p:nvSpPr>
        <p:spPr/>
        <p:txBody>
          <a:bodyPr/>
          <a:lstStyle/>
          <a:p>
            <a:r>
              <a:rPr lang="en-US" altLang="zh-CN" dirty="0"/>
              <a:t>model</a:t>
            </a:r>
            <a:endParaRPr lang="zh-CN" altLang="en-US" dirty="0"/>
          </a:p>
        </p:txBody>
      </p:sp>
      <p:sp>
        <p:nvSpPr>
          <p:cNvPr id="5" name="灯片编号占位符 4">
            <a:extLst>
              <a:ext uri="{FF2B5EF4-FFF2-40B4-BE49-F238E27FC236}">
                <a16:creationId xmlns:a16="http://schemas.microsoft.com/office/drawing/2014/main" id="{9C4AF84E-AEDC-4CFF-89CB-44A7D87114EA}"/>
              </a:ext>
            </a:extLst>
          </p:cNvPr>
          <p:cNvSpPr>
            <a:spLocks noGrp="1"/>
          </p:cNvSpPr>
          <p:nvPr>
            <p:ph type="sldNum" sz="quarter" idx="12"/>
          </p:nvPr>
        </p:nvSpPr>
        <p:spPr/>
        <p:txBody>
          <a:bodyPr/>
          <a:lstStyle/>
          <a:p>
            <a:fld id="{DDE8A10B-F253-4971-87FB-584CF01DF5BE}" type="slidenum">
              <a:rPr lang="zh-CN" altLang="en-US" smtClean="0">
                <a:cs typeface="Lato Light" panose="020F0402020204030203" pitchFamily="34" charset="0"/>
              </a:rPr>
              <a:pPr/>
              <a:t>2</a:t>
            </a:fld>
            <a:endParaRPr lang="zh-CN" altLang="en-US" dirty="0">
              <a:cs typeface="Lato Light" panose="020F0402020204030203" pitchFamily="34" charset="0"/>
            </a:endParaRPr>
          </a:p>
        </p:txBody>
      </p:sp>
      <p:sp>
        <p:nvSpPr>
          <p:cNvPr id="13" name="矩形 12">
            <a:extLst>
              <a:ext uri="{FF2B5EF4-FFF2-40B4-BE49-F238E27FC236}">
                <a16:creationId xmlns:a16="http://schemas.microsoft.com/office/drawing/2014/main" id="{086AB34C-F2D4-4431-8EB1-617F78B39F08}"/>
              </a:ext>
            </a:extLst>
          </p:cNvPr>
          <p:cNvSpPr/>
          <p:nvPr/>
        </p:nvSpPr>
        <p:spPr>
          <a:xfrm>
            <a:off x="562924" y="3057101"/>
            <a:ext cx="4671413" cy="771430"/>
          </a:xfrm>
          <a:prstGeom prst="rect">
            <a:avLst/>
          </a:prstGeom>
        </p:spPr>
        <p:txBody>
          <a:bodyPr wrap="square">
            <a:spAutoFit/>
          </a:bodyPr>
          <a:lstStyle/>
          <a:p>
            <a:pPr algn="just">
              <a:lnSpc>
                <a:spcPct val="200000"/>
              </a:lnSpc>
              <a:buSzPct val="25000"/>
            </a:pPr>
            <a:r>
              <a:rPr lang="en-US" altLang="zh-CN" sz="1200" b="1" dirty="0">
                <a:solidFill>
                  <a:srgbClr val="A92D61"/>
                </a:solidFill>
                <a:latin typeface="Lato"/>
              </a:rPr>
              <a:t>We first look at the distribution of both positive and negative values </a:t>
            </a:r>
            <a:r>
              <a:rPr lang="en-US" altLang="zh-CN" sz="1200" dirty="0">
                <a:solidFill>
                  <a:schemeClr val="tx1">
                    <a:lumMod val="75000"/>
                    <a:lumOff val="25000"/>
                  </a:schemeClr>
                </a:solidFill>
                <a:latin typeface="Lato"/>
              </a:rPr>
              <a:t>.</a:t>
            </a:r>
          </a:p>
        </p:txBody>
      </p:sp>
      <p:pic>
        <p:nvPicPr>
          <p:cNvPr id="7" name="图片 6">
            <a:extLst>
              <a:ext uri="{FF2B5EF4-FFF2-40B4-BE49-F238E27FC236}">
                <a16:creationId xmlns:a16="http://schemas.microsoft.com/office/drawing/2014/main" id="{3137A87C-4CC8-D29A-6B22-FF4245B1D6CC}"/>
              </a:ext>
            </a:extLst>
          </p:cNvPr>
          <p:cNvPicPr>
            <a:picLocks noChangeAspect="1"/>
          </p:cNvPicPr>
          <p:nvPr/>
        </p:nvPicPr>
        <p:blipFill>
          <a:blip r:embed="rId2"/>
          <a:stretch>
            <a:fillRect/>
          </a:stretch>
        </p:blipFill>
        <p:spPr>
          <a:xfrm>
            <a:off x="472203" y="1571047"/>
            <a:ext cx="4895129" cy="1522369"/>
          </a:xfrm>
          <a:prstGeom prst="rect">
            <a:avLst/>
          </a:prstGeom>
        </p:spPr>
      </p:pic>
      <p:pic>
        <p:nvPicPr>
          <p:cNvPr id="18" name="图片 17">
            <a:extLst>
              <a:ext uri="{FF2B5EF4-FFF2-40B4-BE49-F238E27FC236}">
                <a16:creationId xmlns:a16="http://schemas.microsoft.com/office/drawing/2014/main" id="{37D28AB6-1431-4546-DBF1-D7D95DD352B3}"/>
              </a:ext>
            </a:extLst>
          </p:cNvPr>
          <p:cNvPicPr>
            <a:picLocks noChangeAspect="1"/>
          </p:cNvPicPr>
          <p:nvPr/>
        </p:nvPicPr>
        <p:blipFill>
          <a:blip r:embed="rId3"/>
          <a:stretch>
            <a:fillRect/>
          </a:stretch>
        </p:blipFill>
        <p:spPr>
          <a:xfrm>
            <a:off x="619224" y="3950616"/>
            <a:ext cx="4754834" cy="1249338"/>
          </a:xfrm>
          <a:prstGeom prst="rect">
            <a:avLst/>
          </a:prstGeom>
        </p:spPr>
      </p:pic>
      <p:sp>
        <p:nvSpPr>
          <p:cNvPr id="19" name="矩形 18">
            <a:extLst>
              <a:ext uri="{FF2B5EF4-FFF2-40B4-BE49-F238E27FC236}">
                <a16:creationId xmlns:a16="http://schemas.microsoft.com/office/drawing/2014/main" id="{D9180319-B950-5CD7-EE42-2140A8A0AC8C}"/>
              </a:ext>
            </a:extLst>
          </p:cNvPr>
          <p:cNvSpPr/>
          <p:nvPr/>
        </p:nvSpPr>
        <p:spPr>
          <a:xfrm>
            <a:off x="6024820" y="3633117"/>
            <a:ext cx="4671413" cy="402098"/>
          </a:xfrm>
          <a:prstGeom prst="rect">
            <a:avLst/>
          </a:prstGeom>
        </p:spPr>
        <p:txBody>
          <a:bodyPr wrap="square">
            <a:spAutoFit/>
          </a:bodyPr>
          <a:lstStyle/>
          <a:p>
            <a:pPr>
              <a:lnSpc>
                <a:spcPct val="200000"/>
              </a:lnSpc>
              <a:buSzPct val="25000"/>
            </a:pPr>
            <a:r>
              <a:rPr lang="en-US" altLang="zh-CN" sz="1200" b="1" dirty="0">
                <a:solidFill>
                  <a:srgbClr val="A92D61"/>
                </a:solidFill>
                <a:latin typeface="Lato"/>
              </a:rPr>
              <a:t>We can remove outliers detected by EDA part.</a:t>
            </a:r>
          </a:p>
        </p:txBody>
      </p:sp>
      <p:pic>
        <p:nvPicPr>
          <p:cNvPr id="21" name="图片 20">
            <a:extLst>
              <a:ext uri="{FF2B5EF4-FFF2-40B4-BE49-F238E27FC236}">
                <a16:creationId xmlns:a16="http://schemas.microsoft.com/office/drawing/2014/main" id="{E9A2A9D2-8F50-D6A1-29CF-0A8471491615}"/>
              </a:ext>
            </a:extLst>
          </p:cNvPr>
          <p:cNvPicPr>
            <a:picLocks noChangeAspect="1"/>
          </p:cNvPicPr>
          <p:nvPr/>
        </p:nvPicPr>
        <p:blipFill>
          <a:blip r:embed="rId4"/>
          <a:stretch>
            <a:fillRect/>
          </a:stretch>
        </p:blipFill>
        <p:spPr>
          <a:xfrm>
            <a:off x="6053488" y="1298867"/>
            <a:ext cx="4315427" cy="2381582"/>
          </a:xfrm>
          <a:prstGeom prst="rect">
            <a:avLst/>
          </a:prstGeom>
        </p:spPr>
      </p:pic>
      <p:pic>
        <p:nvPicPr>
          <p:cNvPr id="23" name="图片 22">
            <a:extLst>
              <a:ext uri="{FF2B5EF4-FFF2-40B4-BE49-F238E27FC236}">
                <a16:creationId xmlns:a16="http://schemas.microsoft.com/office/drawing/2014/main" id="{369C4889-6A5F-E2B0-0767-A82B34710860}"/>
              </a:ext>
            </a:extLst>
          </p:cNvPr>
          <p:cNvPicPr>
            <a:picLocks noChangeAspect="1"/>
          </p:cNvPicPr>
          <p:nvPr/>
        </p:nvPicPr>
        <p:blipFill>
          <a:blip r:embed="rId5"/>
          <a:stretch>
            <a:fillRect/>
          </a:stretch>
        </p:blipFill>
        <p:spPr>
          <a:xfrm>
            <a:off x="6024820" y="4172592"/>
            <a:ext cx="4048690" cy="819264"/>
          </a:xfrm>
          <a:prstGeom prst="rect">
            <a:avLst/>
          </a:prstGeom>
        </p:spPr>
      </p:pic>
      <p:sp>
        <p:nvSpPr>
          <p:cNvPr id="24" name="矩形 23">
            <a:extLst>
              <a:ext uri="{FF2B5EF4-FFF2-40B4-BE49-F238E27FC236}">
                <a16:creationId xmlns:a16="http://schemas.microsoft.com/office/drawing/2014/main" id="{F19E3464-2C76-C9FB-82AA-B3ECADEE57B3}"/>
              </a:ext>
            </a:extLst>
          </p:cNvPr>
          <p:cNvSpPr/>
          <p:nvPr/>
        </p:nvSpPr>
        <p:spPr>
          <a:xfrm>
            <a:off x="694654" y="5297253"/>
            <a:ext cx="4671413" cy="402098"/>
          </a:xfrm>
          <a:prstGeom prst="rect">
            <a:avLst/>
          </a:prstGeom>
        </p:spPr>
        <p:txBody>
          <a:bodyPr wrap="square">
            <a:spAutoFit/>
          </a:bodyPr>
          <a:lstStyle/>
          <a:p>
            <a:pPr>
              <a:lnSpc>
                <a:spcPct val="200000"/>
              </a:lnSpc>
              <a:buSzPct val="25000"/>
            </a:pPr>
            <a:r>
              <a:rPr lang="en-US" altLang="zh-CN" sz="1200" b="1" dirty="0">
                <a:solidFill>
                  <a:srgbClr val="A92D61"/>
                </a:solidFill>
                <a:latin typeface="Lato"/>
              </a:rPr>
              <a:t>We can see that after split , the shape of train set and test set.</a:t>
            </a:r>
          </a:p>
        </p:txBody>
      </p:sp>
      <p:sp>
        <p:nvSpPr>
          <p:cNvPr id="25" name="矩形 24">
            <a:extLst>
              <a:ext uri="{FF2B5EF4-FFF2-40B4-BE49-F238E27FC236}">
                <a16:creationId xmlns:a16="http://schemas.microsoft.com/office/drawing/2014/main" id="{190EFDA3-1961-5647-C0CE-1427BB121B69}"/>
              </a:ext>
            </a:extLst>
          </p:cNvPr>
          <p:cNvSpPr/>
          <p:nvPr/>
        </p:nvSpPr>
        <p:spPr>
          <a:xfrm>
            <a:off x="6036681" y="4958992"/>
            <a:ext cx="4671413" cy="402098"/>
          </a:xfrm>
          <a:prstGeom prst="rect">
            <a:avLst/>
          </a:prstGeom>
        </p:spPr>
        <p:txBody>
          <a:bodyPr wrap="square">
            <a:spAutoFit/>
          </a:bodyPr>
          <a:lstStyle/>
          <a:p>
            <a:pPr>
              <a:lnSpc>
                <a:spcPct val="200000"/>
              </a:lnSpc>
              <a:buSzPct val="25000"/>
            </a:pPr>
            <a:r>
              <a:rPr lang="en-US" altLang="zh-CN" sz="1200" b="1" dirty="0">
                <a:solidFill>
                  <a:srgbClr val="A92D61"/>
                </a:solidFill>
                <a:latin typeface="Lato"/>
              </a:rPr>
              <a:t>Finally we do the min-max normalization.</a:t>
            </a:r>
          </a:p>
        </p:txBody>
      </p:sp>
    </p:spTree>
    <p:extLst>
      <p:ext uri="{BB962C8B-B14F-4D97-AF65-F5344CB8AC3E}">
        <p14:creationId xmlns:p14="http://schemas.microsoft.com/office/powerpoint/2010/main" val="620505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56DCD28-08C7-4942-97C1-148A26D357C7}"/>
              </a:ext>
            </a:extLst>
          </p:cNvPr>
          <p:cNvSpPr>
            <a:spLocks noGrp="1"/>
          </p:cNvSpPr>
          <p:nvPr>
            <p:ph type="body" sz="quarter" idx="13"/>
          </p:nvPr>
        </p:nvSpPr>
        <p:spPr>
          <a:xfrm>
            <a:off x="2663466" y="541678"/>
            <a:ext cx="10642600" cy="1028705"/>
          </a:xfrm>
        </p:spPr>
        <p:txBody>
          <a:bodyPr/>
          <a:lstStyle/>
          <a:p>
            <a:r>
              <a:rPr lang="en-US" altLang="zh-CN" dirty="0"/>
              <a:t>Artificial Neural Networks model</a:t>
            </a:r>
            <a:endParaRPr lang="zh-CN" altLang="en-US" dirty="0"/>
          </a:p>
        </p:txBody>
      </p:sp>
      <p:sp>
        <p:nvSpPr>
          <p:cNvPr id="3" name="文本占位符 2">
            <a:extLst>
              <a:ext uri="{FF2B5EF4-FFF2-40B4-BE49-F238E27FC236}">
                <a16:creationId xmlns:a16="http://schemas.microsoft.com/office/drawing/2014/main" id="{E7642438-28F0-4F0C-A853-F0321826BA5B}"/>
              </a:ext>
            </a:extLst>
          </p:cNvPr>
          <p:cNvSpPr>
            <a:spLocks noGrp="1"/>
          </p:cNvSpPr>
          <p:nvPr>
            <p:ph type="body" sz="quarter" idx="14"/>
          </p:nvPr>
        </p:nvSpPr>
        <p:spPr/>
        <p:txBody>
          <a:bodyPr/>
          <a:lstStyle/>
          <a:p>
            <a:r>
              <a:rPr lang="en-US" altLang="zh-CN" dirty="0"/>
              <a:t>model</a:t>
            </a:r>
            <a:endParaRPr lang="zh-CN" altLang="en-US" dirty="0"/>
          </a:p>
        </p:txBody>
      </p:sp>
      <p:sp>
        <p:nvSpPr>
          <p:cNvPr id="5" name="灯片编号占位符 4">
            <a:extLst>
              <a:ext uri="{FF2B5EF4-FFF2-40B4-BE49-F238E27FC236}">
                <a16:creationId xmlns:a16="http://schemas.microsoft.com/office/drawing/2014/main" id="{9C4AF84E-AEDC-4CFF-89CB-44A7D87114EA}"/>
              </a:ext>
            </a:extLst>
          </p:cNvPr>
          <p:cNvSpPr>
            <a:spLocks noGrp="1"/>
          </p:cNvSpPr>
          <p:nvPr>
            <p:ph type="sldNum" sz="quarter" idx="12"/>
          </p:nvPr>
        </p:nvSpPr>
        <p:spPr/>
        <p:txBody>
          <a:bodyPr/>
          <a:lstStyle/>
          <a:p>
            <a:fld id="{DDE8A10B-F253-4971-87FB-584CF01DF5BE}" type="slidenum">
              <a:rPr lang="zh-CN" altLang="en-US" smtClean="0">
                <a:cs typeface="Lato Light" panose="020F0402020204030203" pitchFamily="34" charset="0"/>
              </a:rPr>
              <a:pPr/>
              <a:t>3</a:t>
            </a:fld>
            <a:endParaRPr lang="zh-CN" altLang="en-US" dirty="0">
              <a:cs typeface="Lato Light" panose="020F0402020204030203" pitchFamily="34" charset="0"/>
            </a:endParaRPr>
          </a:p>
        </p:txBody>
      </p:sp>
      <p:grpSp>
        <p:nvGrpSpPr>
          <p:cNvPr id="50" name="组合 49">
            <a:extLst>
              <a:ext uri="{FF2B5EF4-FFF2-40B4-BE49-F238E27FC236}">
                <a16:creationId xmlns:a16="http://schemas.microsoft.com/office/drawing/2014/main" id="{47D5D467-76E6-4814-A7FC-7E443754B9B8}"/>
              </a:ext>
            </a:extLst>
          </p:cNvPr>
          <p:cNvGrpSpPr/>
          <p:nvPr/>
        </p:nvGrpSpPr>
        <p:grpSpPr>
          <a:xfrm>
            <a:off x="2663466" y="1987587"/>
            <a:ext cx="8387601" cy="3904073"/>
            <a:chOff x="987474" y="1607237"/>
            <a:chExt cx="3288312" cy="3924239"/>
          </a:xfrm>
        </p:grpSpPr>
        <p:sp>
          <p:nvSpPr>
            <p:cNvPr id="51" name="íśḻíḓé">
              <a:extLst>
                <a:ext uri="{FF2B5EF4-FFF2-40B4-BE49-F238E27FC236}">
                  <a16:creationId xmlns:a16="http://schemas.microsoft.com/office/drawing/2014/main" id="{B0170BD2-A267-4976-BD97-F9263C22C9F9}"/>
                </a:ext>
              </a:extLst>
            </p:cNvPr>
            <p:cNvSpPr/>
            <p:nvPr/>
          </p:nvSpPr>
          <p:spPr bwMode="auto">
            <a:xfrm>
              <a:off x="987474" y="1661357"/>
              <a:ext cx="3288312" cy="38701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dirty="0"/>
            </a:p>
          </p:txBody>
        </p:sp>
        <p:sp>
          <p:nvSpPr>
            <p:cNvPr id="52" name="矩形 51">
              <a:extLst>
                <a:ext uri="{FF2B5EF4-FFF2-40B4-BE49-F238E27FC236}">
                  <a16:creationId xmlns:a16="http://schemas.microsoft.com/office/drawing/2014/main" id="{5819720A-C4EB-4D0D-BA64-16E658E594A0}"/>
                </a:ext>
              </a:extLst>
            </p:cNvPr>
            <p:cNvSpPr/>
            <p:nvPr/>
          </p:nvSpPr>
          <p:spPr>
            <a:xfrm>
              <a:off x="1609781" y="1607237"/>
              <a:ext cx="2043698" cy="108237"/>
            </a:xfrm>
            <a:prstGeom prst="rect">
              <a:avLst/>
            </a:prstGeom>
            <a:solidFill>
              <a:srgbClr val="A92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AutoShape 2">
            <a:extLst>
              <a:ext uri="{FF2B5EF4-FFF2-40B4-BE49-F238E27FC236}">
                <a16:creationId xmlns:a16="http://schemas.microsoft.com/office/drawing/2014/main" id="{0A372D36-CE21-5D1B-FF63-6EAEB2B429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A2D3903A-A24F-71DF-F28D-9649A721256F}"/>
              </a:ext>
            </a:extLst>
          </p:cNvPr>
          <p:cNvSpPr/>
          <p:nvPr/>
        </p:nvSpPr>
        <p:spPr>
          <a:xfrm>
            <a:off x="2956660" y="2315087"/>
            <a:ext cx="7525944" cy="3356753"/>
          </a:xfrm>
          <a:prstGeom prst="rect">
            <a:avLst/>
          </a:prstGeom>
        </p:spPr>
        <p:txBody>
          <a:bodyPr wrap="square">
            <a:spAutoFit/>
          </a:bodyPr>
          <a:lstStyle/>
          <a:p>
            <a:pPr algn="just">
              <a:lnSpc>
                <a:spcPct val="200000"/>
              </a:lnSpc>
              <a:buSzPct val="25000"/>
            </a:pPr>
            <a:r>
              <a:rPr lang="en-US" altLang="zh-CN" sz="1200" dirty="0">
                <a:solidFill>
                  <a:schemeClr val="tx1">
                    <a:lumMod val="75000"/>
                    <a:lumOff val="25000"/>
                  </a:schemeClr>
                </a:solidFill>
                <a:latin typeface="Lato"/>
              </a:rPr>
              <a:t>This </a:t>
            </a:r>
            <a:r>
              <a:rPr lang="en-US" altLang="zh-CN" sz="1200" b="1" dirty="0">
                <a:solidFill>
                  <a:schemeClr val="tx1">
                    <a:lumMod val="75000"/>
                    <a:lumOff val="25000"/>
                  </a:schemeClr>
                </a:solidFill>
                <a:latin typeface="Lato"/>
              </a:rPr>
              <a:t>neural network </a:t>
            </a:r>
            <a:r>
              <a:rPr lang="en-US" altLang="zh-CN" sz="1200" dirty="0">
                <a:solidFill>
                  <a:schemeClr val="tx1">
                    <a:lumMod val="75000"/>
                    <a:lumOff val="25000"/>
                  </a:schemeClr>
                </a:solidFill>
                <a:latin typeface="Lato"/>
              </a:rPr>
              <a:t>model is </a:t>
            </a:r>
            <a:r>
              <a:rPr lang="en-US" altLang="zh-CN" sz="1200" b="1" dirty="0">
                <a:solidFill>
                  <a:schemeClr val="tx1">
                    <a:lumMod val="75000"/>
                    <a:lumOff val="25000"/>
                  </a:schemeClr>
                </a:solidFill>
                <a:latin typeface="Lato"/>
              </a:rPr>
              <a:t>a multilayer perceptron (MLP) </a:t>
            </a:r>
            <a:r>
              <a:rPr lang="en-US" altLang="zh-CN" sz="1200" dirty="0">
                <a:solidFill>
                  <a:schemeClr val="tx1">
                    <a:lumMod val="75000"/>
                    <a:lumOff val="25000"/>
                  </a:schemeClr>
                </a:solidFill>
                <a:latin typeface="Lato"/>
              </a:rPr>
              <a:t>designed for </a:t>
            </a:r>
            <a:r>
              <a:rPr lang="en-US" altLang="zh-CN" sz="1200" b="1" dirty="0">
                <a:solidFill>
                  <a:schemeClr val="tx1">
                    <a:lumMod val="75000"/>
                    <a:lumOff val="25000"/>
                  </a:schemeClr>
                </a:solidFill>
                <a:latin typeface="Lato"/>
              </a:rPr>
              <a:t>binary classification </a:t>
            </a:r>
            <a:r>
              <a:rPr lang="en-US" altLang="zh-CN" sz="1200" dirty="0">
                <a:solidFill>
                  <a:schemeClr val="tx1">
                    <a:lumMod val="75000"/>
                    <a:lumOff val="25000"/>
                  </a:schemeClr>
                </a:solidFill>
                <a:latin typeface="Lato"/>
              </a:rPr>
              <a:t>tasks, specifically suited for loan default prediction. In this project, the network effectively prevents overfitting and improves training stability by using </a:t>
            </a:r>
            <a:r>
              <a:rPr lang="en-US" altLang="zh-CN" sz="1200" b="1" dirty="0">
                <a:solidFill>
                  <a:schemeClr val="tx1">
                    <a:lumMod val="75000"/>
                    <a:lumOff val="25000"/>
                  </a:schemeClr>
                </a:solidFill>
                <a:latin typeface="Lato"/>
              </a:rPr>
              <a:t>LeakyReLU</a:t>
            </a:r>
            <a:r>
              <a:rPr lang="en-US" altLang="zh-CN" sz="1200" dirty="0">
                <a:solidFill>
                  <a:schemeClr val="tx1">
                    <a:lumMod val="75000"/>
                    <a:lumOff val="25000"/>
                  </a:schemeClr>
                </a:solidFill>
                <a:latin typeface="Lato"/>
              </a:rPr>
              <a:t> activation functions, </a:t>
            </a:r>
            <a:r>
              <a:rPr lang="en-US" altLang="zh-CN" sz="1200" b="1" dirty="0">
                <a:solidFill>
                  <a:schemeClr val="tx1">
                    <a:lumMod val="75000"/>
                    <a:lumOff val="25000"/>
                  </a:schemeClr>
                </a:solidFill>
                <a:latin typeface="Lato"/>
              </a:rPr>
              <a:t>L2 regularization</a:t>
            </a:r>
            <a:r>
              <a:rPr lang="en-US" altLang="zh-CN" sz="1200" dirty="0">
                <a:solidFill>
                  <a:schemeClr val="tx1">
                    <a:lumMod val="75000"/>
                    <a:lumOff val="25000"/>
                  </a:schemeClr>
                </a:solidFill>
                <a:latin typeface="Lato"/>
              </a:rPr>
              <a:t>, dropout, and batch normalization. The output layer uses the </a:t>
            </a:r>
            <a:r>
              <a:rPr lang="en-US" altLang="zh-CN" sz="1200" b="1" dirty="0">
                <a:solidFill>
                  <a:schemeClr val="tx1">
                    <a:lumMod val="75000"/>
                    <a:lumOff val="25000"/>
                  </a:schemeClr>
                </a:solidFill>
                <a:latin typeface="Lato"/>
              </a:rPr>
              <a:t>Sigmoid</a:t>
            </a:r>
            <a:r>
              <a:rPr lang="en-US" altLang="zh-CN" sz="1200" dirty="0">
                <a:solidFill>
                  <a:schemeClr val="tx1">
                    <a:lumMod val="75000"/>
                    <a:lumOff val="25000"/>
                  </a:schemeClr>
                </a:solidFill>
                <a:latin typeface="Lato"/>
              </a:rPr>
              <a:t> activation function to output probabilities, which are used to predict whether a borrower will default. The model is trained using the </a:t>
            </a:r>
            <a:r>
              <a:rPr lang="en-US" altLang="zh-CN" sz="1200" b="1" dirty="0">
                <a:solidFill>
                  <a:schemeClr val="tx1">
                    <a:lumMod val="75000"/>
                    <a:lumOff val="25000"/>
                  </a:schemeClr>
                </a:solidFill>
                <a:latin typeface="Lato"/>
              </a:rPr>
              <a:t>Adam </a:t>
            </a:r>
            <a:r>
              <a:rPr lang="en-US" altLang="zh-CN" sz="1200" dirty="0">
                <a:solidFill>
                  <a:schemeClr val="tx1">
                    <a:lumMod val="75000"/>
                    <a:lumOff val="25000"/>
                  </a:schemeClr>
                </a:solidFill>
                <a:latin typeface="Lato"/>
              </a:rPr>
              <a:t>optimizer and </a:t>
            </a:r>
            <a:r>
              <a:rPr lang="en-US" altLang="zh-CN" sz="1200" b="1" dirty="0">
                <a:solidFill>
                  <a:schemeClr val="tx1">
                    <a:lumMod val="75000"/>
                    <a:lumOff val="25000"/>
                  </a:schemeClr>
                </a:solidFill>
                <a:latin typeface="Lato"/>
              </a:rPr>
              <a:t>binary cross-entropy loss function</a:t>
            </a:r>
            <a:r>
              <a:rPr lang="en-US" altLang="zh-CN" sz="1200" dirty="0">
                <a:solidFill>
                  <a:schemeClr val="tx1">
                    <a:lumMod val="75000"/>
                    <a:lumOff val="25000"/>
                  </a:schemeClr>
                </a:solidFill>
                <a:latin typeface="Lato"/>
              </a:rPr>
              <a:t>, with </a:t>
            </a:r>
            <a:r>
              <a:rPr lang="en-US" altLang="zh-CN" sz="1200" b="1" dirty="0">
                <a:solidFill>
                  <a:schemeClr val="tx1">
                    <a:lumMod val="75000"/>
                    <a:lumOff val="25000"/>
                  </a:schemeClr>
                </a:solidFill>
                <a:latin typeface="Lato"/>
              </a:rPr>
              <a:t>AUC</a:t>
            </a:r>
            <a:r>
              <a:rPr lang="en-US" altLang="zh-CN" sz="1200" dirty="0">
                <a:solidFill>
                  <a:schemeClr val="tx1">
                    <a:lumMod val="75000"/>
                    <a:lumOff val="25000"/>
                  </a:schemeClr>
                </a:solidFill>
                <a:latin typeface="Lato"/>
              </a:rPr>
              <a:t> as the evaluation metric to assess the model's performance at different thresholds. In the loan default prediction task, this network accurately learns from the sample features and makes reliable predictions based on borrowers' historical data, providing valuable support for loan risk assessment.</a:t>
            </a:r>
          </a:p>
        </p:txBody>
      </p:sp>
      <p:pic>
        <p:nvPicPr>
          <p:cNvPr id="7" name="图片 6">
            <a:extLst>
              <a:ext uri="{FF2B5EF4-FFF2-40B4-BE49-F238E27FC236}">
                <a16:creationId xmlns:a16="http://schemas.microsoft.com/office/drawing/2014/main" id="{5DCDCD6A-98C0-6C83-6BAA-6CAC89E5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56" y="94459"/>
            <a:ext cx="1633899" cy="6669082"/>
          </a:xfrm>
          <a:prstGeom prst="rect">
            <a:avLst/>
          </a:prstGeom>
        </p:spPr>
      </p:pic>
    </p:spTree>
    <p:custDataLst>
      <p:tags r:id="rId1"/>
    </p:custDataLst>
    <p:extLst>
      <p:ext uri="{BB962C8B-B14F-4D97-AF65-F5344CB8AC3E}">
        <p14:creationId xmlns:p14="http://schemas.microsoft.com/office/powerpoint/2010/main" val="3466189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25408-8B23-5A1F-9848-62A2B505DCD1}"/>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4F49B2D-110F-B73D-9637-63104B6FC948}"/>
              </a:ext>
            </a:extLst>
          </p:cNvPr>
          <p:cNvSpPr>
            <a:spLocks noGrp="1"/>
          </p:cNvSpPr>
          <p:nvPr>
            <p:ph type="body" sz="quarter" idx="13"/>
          </p:nvPr>
        </p:nvSpPr>
        <p:spPr/>
        <p:txBody>
          <a:bodyPr/>
          <a:lstStyle/>
          <a:p>
            <a:r>
              <a:rPr lang="en-US" altLang="zh-CN" dirty="0"/>
              <a:t>Artificial Neural Networks model</a:t>
            </a:r>
            <a:endParaRPr lang="zh-CN" altLang="en-US" dirty="0"/>
          </a:p>
        </p:txBody>
      </p:sp>
      <p:sp>
        <p:nvSpPr>
          <p:cNvPr id="3" name="文本占位符 2">
            <a:extLst>
              <a:ext uri="{FF2B5EF4-FFF2-40B4-BE49-F238E27FC236}">
                <a16:creationId xmlns:a16="http://schemas.microsoft.com/office/drawing/2014/main" id="{9D045055-2827-5B18-74FE-2D6B14300AF3}"/>
              </a:ext>
            </a:extLst>
          </p:cNvPr>
          <p:cNvSpPr>
            <a:spLocks noGrp="1"/>
          </p:cNvSpPr>
          <p:nvPr>
            <p:ph type="body" sz="quarter" idx="14"/>
          </p:nvPr>
        </p:nvSpPr>
        <p:spPr/>
        <p:txBody>
          <a:bodyPr/>
          <a:lstStyle/>
          <a:p>
            <a:r>
              <a:rPr lang="en-US" altLang="zh-CN" dirty="0"/>
              <a:t>model</a:t>
            </a:r>
            <a:endParaRPr lang="zh-CN" altLang="en-US" dirty="0"/>
          </a:p>
        </p:txBody>
      </p:sp>
      <p:sp>
        <p:nvSpPr>
          <p:cNvPr id="5" name="灯片编号占位符 4">
            <a:extLst>
              <a:ext uri="{FF2B5EF4-FFF2-40B4-BE49-F238E27FC236}">
                <a16:creationId xmlns:a16="http://schemas.microsoft.com/office/drawing/2014/main" id="{38FD18A3-9910-35E9-A4A6-B5EF216552C2}"/>
              </a:ext>
            </a:extLst>
          </p:cNvPr>
          <p:cNvSpPr>
            <a:spLocks noGrp="1"/>
          </p:cNvSpPr>
          <p:nvPr>
            <p:ph type="sldNum" sz="quarter" idx="12"/>
          </p:nvPr>
        </p:nvSpPr>
        <p:spPr/>
        <p:txBody>
          <a:bodyPr/>
          <a:lstStyle/>
          <a:p>
            <a:fld id="{DDE8A10B-F253-4971-87FB-584CF01DF5BE}" type="slidenum">
              <a:rPr lang="zh-CN" altLang="en-US" smtClean="0">
                <a:cs typeface="Lato Light" panose="020F0402020204030203" pitchFamily="34" charset="0"/>
              </a:rPr>
              <a:pPr/>
              <a:t>4</a:t>
            </a:fld>
            <a:endParaRPr lang="zh-CN" altLang="en-US" dirty="0">
              <a:cs typeface="Lato Light" panose="020F0402020204030203" pitchFamily="34" charset="0"/>
            </a:endParaRPr>
          </a:p>
        </p:txBody>
      </p:sp>
      <p:sp>
        <p:nvSpPr>
          <p:cNvPr id="4" name="AutoShape 2">
            <a:extLst>
              <a:ext uri="{FF2B5EF4-FFF2-40B4-BE49-F238E27FC236}">
                <a16:creationId xmlns:a16="http://schemas.microsoft.com/office/drawing/2014/main" id="{A06079D8-D2F1-4790-33A8-2CE6A87218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605C48BA-99F5-4B4D-2219-DB5D694E8794}"/>
              </a:ext>
            </a:extLst>
          </p:cNvPr>
          <p:cNvSpPr/>
          <p:nvPr/>
        </p:nvSpPr>
        <p:spPr>
          <a:xfrm>
            <a:off x="1447935" y="4488231"/>
            <a:ext cx="2868884" cy="1140762"/>
          </a:xfrm>
          <a:prstGeom prst="rect">
            <a:avLst/>
          </a:prstGeom>
        </p:spPr>
        <p:txBody>
          <a:bodyPr wrap="square">
            <a:spAutoFit/>
          </a:bodyPr>
          <a:lstStyle/>
          <a:p>
            <a:pPr algn="just">
              <a:lnSpc>
                <a:spcPct val="200000"/>
              </a:lnSpc>
              <a:buSzPct val="25000"/>
            </a:pPr>
            <a:r>
              <a:rPr lang="en-US" altLang="zh-CN" sz="1200" dirty="0">
                <a:solidFill>
                  <a:schemeClr val="tx1">
                    <a:lumMod val="75000"/>
                    <a:lumOff val="25000"/>
                  </a:schemeClr>
                </a:solidFill>
                <a:latin typeface="Lato"/>
              </a:rPr>
              <a:t>On the loss diagram we can see that the model achieve a low Loss after training , but may overfitting.</a:t>
            </a:r>
          </a:p>
        </p:txBody>
      </p:sp>
      <p:pic>
        <p:nvPicPr>
          <p:cNvPr id="6146" name="Picture 2">
            <a:extLst>
              <a:ext uri="{FF2B5EF4-FFF2-40B4-BE49-F238E27FC236}">
                <a16:creationId xmlns:a16="http://schemas.microsoft.com/office/drawing/2014/main" id="{6BD93CD1-C797-36C1-AF0A-0E4B27CAC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852" y="1028700"/>
            <a:ext cx="9344025" cy="32956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16738BBF-D8B2-1AFD-5943-5C32E87C043D}"/>
              </a:ext>
            </a:extLst>
          </p:cNvPr>
          <p:cNvSpPr/>
          <p:nvPr/>
        </p:nvSpPr>
        <p:spPr>
          <a:xfrm>
            <a:off x="6799656" y="4488231"/>
            <a:ext cx="3375702" cy="1140762"/>
          </a:xfrm>
          <a:prstGeom prst="rect">
            <a:avLst/>
          </a:prstGeom>
        </p:spPr>
        <p:txBody>
          <a:bodyPr wrap="square">
            <a:spAutoFit/>
          </a:bodyPr>
          <a:lstStyle/>
          <a:p>
            <a:pPr algn="just">
              <a:lnSpc>
                <a:spcPct val="200000"/>
              </a:lnSpc>
              <a:buSzPct val="25000"/>
            </a:pPr>
            <a:r>
              <a:rPr lang="en-US" altLang="zh-CN" sz="1200" dirty="0">
                <a:solidFill>
                  <a:schemeClr val="tx1">
                    <a:lumMod val="75000"/>
                    <a:lumOff val="25000"/>
                  </a:schemeClr>
                </a:solidFill>
                <a:latin typeface="Lato"/>
              </a:rPr>
              <a:t>On the AUC diagram we can see that the model on the train is smooth , but fluctuate on validate set.</a:t>
            </a:r>
          </a:p>
        </p:txBody>
      </p:sp>
    </p:spTree>
    <p:custDataLst>
      <p:tags r:id="rId1"/>
    </p:custDataLst>
    <p:extLst>
      <p:ext uri="{BB962C8B-B14F-4D97-AF65-F5344CB8AC3E}">
        <p14:creationId xmlns:p14="http://schemas.microsoft.com/office/powerpoint/2010/main" val="266313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F44A-79C4-1568-D8FD-FAE096F4A91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7F75752-43E8-5E4E-D992-8E8DBF6F6AD1}"/>
              </a:ext>
            </a:extLst>
          </p:cNvPr>
          <p:cNvSpPr>
            <a:spLocks noGrp="1"/>
          </p:cNvSpPr>
          <p:nvPr>
            <p:ph type="body" sz="quarter" idx="13"/>
          </p:nvPr>
        </p:nvSpPr>
        <p:spPr/>
        <p:txBody>
          <a:bodyPr/>
          <a:lstStyle/>
          <a:p>
            <a:r>
              <a:rPr lang="en-US" altLang="zh-CN" dirty="0"/>
              <a:t>XGBoost model</a:t>
            </a:r>
            <a:endParaRPr lang="zh-CN" altLang="en-US" dirty="0"/>
          </a:p>
        </p:txBody>
      </p:sp>
      <p:sp>
        <p:nvSpPr>
          <p:cNvPr id="3" name="文本占位符 2">
            <a:extLst>
              <a:ext uri="{FF2B5EF4-FFF2-40B4-BE49-F238E27FC236}">
                <a16:creationId xmlns:a16="http://schemas.microsoft.com/office/drawing/2014/main" id="{50246685-97A6-15AF-E681-3F663B5124EB}"/>
              </a:ext>
            </a:extLst>
          </p:cNvPr>
          <p:cNvSpPr>
            <a:spLocks noGrp="1"/>
          </p:cNvSpPr>
          <p:nvPr>
            <p:ph type="body" sz="quarter" idx="14"/>
          </p:nvPr>
        </p:nvSpPr>
        <p:spPr/>
        <p:txBody>
          <a:bodyPr/>
          <a:lstStyle/>
          <a:p>
            <a:r>
              <a:rPr lang="en-US" altLang="zh-CN" dirty="0"/>
              <a:t>model</a:t>
            </a:r>
            <a:endParaRPr lang="zh-CN" altLang="en-US" dirty="0"/>
          </a:p>
        </p:txBody>
      </p:sp>
      <p:sp>
        <p:nvSpPr>
          <p:cNvPr id="5" name="灯片编号占位符 4">
            <a:extLst>
              <a:ext uri="{FF2B5EF4-FFF2-40B4-BE49-F238E27FC236}">
                <a16:creationId xmlns:a16="http://schemas.microsoft.com/office/drawing/2014/main" id="{A6F2D4CC-4E6F-1C7A-E2A0-CB51E5D35DED}"/>
              </a:ext>
            </a:extLst>
          </p:cNvPr>
          <p:cNvSpPr>
            <a:spLocks noGrp="1"/>
          </p:cNvSpPr>
          <p:nvPr>
            <p:ph type="sldNum" sz="quarter" idx="12"/>
          </p:nvPr>
        </p:nvSpPr>
        <p:spPr/>
        <p:txBody>
          <a:bodyPr/>
          <a:lstStyle/>
          <a:p>
            <a:fld id="{DDE8A10B-F253-4971-87FB-584CF01DF5BE}" type="slidenum">
              <a:rPr lang="zh-CN" altLang="en-US" smtClean="0">
                <a:cs typeface="Lato Light" panose="020F0402020204030203" pitchFamily="34" charset="0"/>
              </a:rPr>
              <a:pPr/>
              <a:t>5</a:t>
            </a:fld>
            <a:endParaRPr lang="zh-CN" altLang="en-US" dirty="0">
              <a:cs typeface="Lato Light" panose="020F0402020204030203" pitchFamily="34" charset="0"/>
            </a:endParaRPr>
          </a:p>
        </p:txBody>
      </p:sp>
      <p:grpSp>
        <p:nvGrpSpPr>
          <p:cNvPr id="6" name="组合 5">
            <a:extLst>
              <a:ext uri="{FF2B5EF4-FFF2-40B4-BE49-F238E27FC236}">
                <a16:creationId xmlns:a16="http://schemas.microsoft.com/office/drawing/2014/main" id="{09D10889-B097-66EF-E09E-9FD6B0345E21}"/>
              </a:ext>
            </a:extLst>
          </p:cNvPr>
          <p:cNvGrpSpPr/>
          <p:nvPr/>
        </p:nvGrpSpPr>
        <p:grpSpPr>
          <a:xfrm>
            <a:off x="673100" y="1395261"/>
            <a:ext cx="9939091" cy="3102311"/>
            <a:chOff x="666661" y="1492604"/>
            <a:chExt cx="9939091" cy="3102311"/>
          </a:xfrm>
        </p:grpSpPr>
        <p:sp>
          <p:nvSpPr>
            <p:cNvPr id="12" name="矩形 11">
              <a:extLst>
                <a:ext uri="{FF2B5EF4-FFF2-40B4-BE49-F238E27FC236}">
                  <a16:creationId xmlns:a16="http://schemas.microsoft.com/office/drawing/2014/main" id="{EA02C1DE-1C59-F8F4-BADE-1D33001E88CB}"/>
                </a:ext>
              </a:extLst>
            </p:cNvPr>
            <p:cNvSpPr/>
            <p:nvPr/>
          </p:nvSpPr>
          <p:spPr>
            <a:xfrm>
              <a:off x="666661" y="1492604"/>
              <a:ext cx="4289161" cy="523220"/>
            </a:xfrm>
            <a:prstGeom prst="rect">
              <a:avLst/>
            </a:prstGeom>
          </p:spPr>
          <p:txBody>
            <a:bodyPr wrap="square">
              <a:spAutoFit/>
            </a:bodyPr>
            <a:lstStyle/>
            <a:p>
              <a:pPr>
                <a:buSzPct val="25000"/>
              </a:pPr>
              <a:r>
                <a:rPr lang="en-US" altLang="zh-CN" sz="2800" b="1" dirty="0">
                  <a:gradFill flip="none" rotWithShape="1">
                    <a:gsLst>
                      <a:gs pos="0">
                        <a:srgbClr val="BE165F"/>
                      </a:gs>
                      <a:gs pos="89000">
                        <a:srgbClr val="7E247B"/>
                      </a:gs>
                    </a:gsLst>
                    <a:lin ang="10800000" scaled="1"/>
                    <a:tileRect/>
                  </a:gradFill>
                  <a:latin typeface="Lato Black" panose="020F0A02020204030203" pitchFamily="34" charset="0"/>
                </a:rPr>
                <a:t>Grid_search</a:t>
              </a:r>
            </a:p>
          </p:txBody>
        </p:sp>
        <p:sp>
          <p:nvSpPr>
            <p:cNvPr id="13" name="矩形 12">
              <a:extLst>
                <a:ext uri="{FF2B5EF4-FFF2-40B4-BE49-F238E27FC236}">
                  <a16:creationId xmlns:a16="http://schemas.microsoft.com/office/drawing/2014/main" id="{07A1963A-8C04-968E-8204-C7A40754C54A}"/>
                </a:ext>
              </a:extLst>
            </p:cNvPr>
            <p:cNvSpPr/>
            <p:nvPr/>
          </p:nvSpPr>
          <p:spPr>
            <a:xfrm>
              <a:off x="8180631" y="2590006"/>
              <a:ext cx="2425121" cy="2004909"/>
            </a:xfrm>
            <a:prstGeom prst="rect">
              <a:avLst/>
            </a:prstGeom>
          </p:spPr>
          <p:txBody>
            <a:bodyPr wrap="square">
              <a:spAutoFit/>
            </a:bodyPr>
            <a:lstStyle/>
            <a:p>
              <a:endParaRPr lang="en-US" altLang="zh-CN" sz="1200" dirty="0"/>
            </a:p>
          </p:txBody>
        </p:sp>
      </p:grpSp>
      <p:sp>
        <p:nvSpPr>
          <p:cNvPr id="28" name="矩形 27">
            <a:extLst>
              <a:ext uri="{FF2B5EF4-FFF2-40B4-BE49-F238E27FC236}">
                <a16:creationId xmlns:a16="http://schemas.microsoft.com/office/drawing/2014/main" id="{022611E6-723E-262B-B9A3-B2059CB2B5CA}"/>
              </a:ext>
            </a:extLst>
          </p:cNvPr>
          <p:cNvSpPr/>
          <p:nvPr/>
        </p:nvSpPr>
        <p:spPr>
          <a:xfrm>
            <a:off x="7563708" y="1028700"/>
            <a:ext cx="3955192" cy="4834080"/>
          </a:xfrm>
          <a:prstGeom prst="rect">
            <a:avLst/>
          </a:prstGeom>
        </p:spPr>
        <p:txBody>
          <a:bodyPr wrap="square">
            <a:spAutoFit/>
          </a:bodyPr>
          <a:lstStyle/>
          <a:p>
            <a:pPr>
              <a:lnSpc>
                <a:spcPct val="200000"/>
              </a:lnSpc>
              <a:buSzPct val="25000"/>
            </a:pPr>
            <a:r>
              <a:rPr lang="en-US" altLang="zh-CN" sz="1200" b="1" dirty="0">
                <a:solidFill>
                  <a:srgbClr val="A92D61"/>
                </a:solidFill>
                <a:latin typeface="Lato"/>
              </a:rPr>
              <a:t>XGBoost is used to predict the likelihood of loan defaults. XGBoost is a powerful gradient boosting tree model. During the model training process, we use RandomizedSearchCV for hyperparameter optimization, randomly selecting different combinations within a specified hyperparameter search space to find the best model configuration.  improving the model's performance.  Additionally, we enable GPU acceleration with the gpu_hist tree method, further speeding up the model's training process. Finally, we train the model with the optimized hyperparameters and evaluate its performance on both the training and test datasets.</a:t>
            </a:r>
          </a:p>
        </p:txBody>
      </p:sp>
      <p:pic>
        <p:nvPicPr>
          <p:cNvPr id="8" name="图片 7">
            <a:extLst>
              <a:ext uri="{FF2B5EF4-FFF2-40B4-BE49-F238E27FC236}">
                <a16:creationId xmlns:a16="http://schemas.microsoft.com/office/drawing/2014/main" id="{47983E20-75A2-5A9A-F793-AF20BE703F68}"/>
              </a:ext>
            </a:extLst>
          </p:cNvPr>
          <p:cNvPicPr>
            <a:picLocks noChangeAspect="1"/>
          </p:cNvPicPr>
          <p:nvPr/>
        </p:nvPicPr>
        <p:blipFill>
          <a:blip r:embed="rId2"/>
          <a:stretch>
            <a:fillRect/>
          </a:stretch>
        </p:blipFill>
        <p:spPr>
          <a:xfrm>
            <a:off x="673100" y="2063814"/>
            <a:ext cx="6684630" cy="2965033"/>
          </a:xfrm>
          <a:prstGeom prst="rect">
            <a:avLst/>
          </a:prstGeom>
        </p:spPr>
      </p:pic>
    </p:spTree>
    <p:extLst>
      <p:ext uri="{BB962C8B-B14F-4D97-AF65-F5344CB8AC3E}">
        <p14:creationId xmlns:p14="http://schemas.microsoft.com/office/powerpoint/2010/main" val="847508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55A13-4CE9-3718-20CA-27288CFFD090}"/>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E66D6DC-EA3E-2C90-A528-56C49BB144F4}"/>
              </a:ext>
            </a:extLst>
          </p:cNvPr>
          <p:cNvSpPr>
            <a:spLocks noGrp="1"/>
          </p:cNvSpPr>
          <p:nvPr>
            <p:ph type="body" sz="quarter" idx="13"/>
          </p:nvPr>
        </p:nvSpPr>
        <p:spPr/>
        <p:txBody>
          <a:bodyPr/>
          <a:lstStyle/>
          <a:p>
            <a:r>
              <a:rPr lang="en-US" altLang="zh-CN" dirty="0"/>
              <a:t>XGBoost model</a:t>
            </a:r>
            <a:endParaRPr lang="zh-CN" altLang="en-US" dirty="0"/>
          </a:p>
        </p:txBody>
      </p:sp>
      <p:sp>
        <p:nvSpPr>
          <p:cNvPr id="3" name="文本占位符 2">
            <a:extLst>
              <a:ext uri="{FF2B5EF4-FFF2-40B4-BE49-F238E27FC236}">
                <a16:creationId xmlns:a16="http://schemas.microsoft.com/office/drawing/2014/main" id="{0EFAB705-FCB3-2E95-AFC4-1CE85145A79C}"/>
              </a:ext>
            </a:extLst>
          </p:cNvPr>
          <p:cNvSpPr>
            <a:spLocks noGrp="1"/>
          </p:cNvSpPr>
          <p:nvPr>
            <p:ph type="body" sz="quarter" idx="14"/>
          </p:nvPr>
        </p:nvSpPr>
        <p:spPr/>
        <p:txBody>
          <a:bodyPr/>
          <a:lstStyle/>
          <a:p>
            <a:r>
              <a:rPr lang="en-US" altLang="zh-CN" dirty="0"/>
              <a:t>model</a:t>
            </a:r>
            <a:endParaRPr lang="zh-CN" altLang="en-US" dirty="0"/>
          </a:p>
        </p:txBody>
      </p:sp>
      <p:sp>
        <p:nvSpPr>
          <p:cNvPr id="5" name="灯片编号占位符 4">
            <a:extLst>
              <a:ext uri="{FF2B5EF4-FFF2-40B4-BE49-F238E27FC236}">
                <a16:creationId xmlns:a16="http://schemas.microsoft.com/office/drawing/2014/main" id="{65CAE315-FD99-E479-E767-2BCD4A61D5BB}"/>
              </a:ext>
            </a:extLst>
          </p:cNvPr>
          <p:cNvSpPr>
            <a:spLocks noGrp="1"/>
          </p:cNvSpPr>
          <p:nvPr>
            <p:ph type="sldNum" sz="quarter" idx="12"/>
          </p:nvPr>
        </p:nvSpPr>
        <p:spPr/>
        <p:txBody>
          <a:bodyPr/>
          <a:lstStyle/>
          <a:p>
            <a:fld id="{DDE8A10B-F253-4971-87FB-584CF01DF5BE}" type="slidenum">
              <a:rPr lang="zh-CN" altLang="en-US" smtClean="0">
                <a:cs typeface="Lato Light" panose="020F0402020204030203" pitchFamily="34" charset="0"/>
              </a:rPr>
              <a:pPr/>
              <a:t>6</a:t>
            </a:fld>
            <a:endParaRPr lang="zh-CN" altLang="en-US" dirty="0">
              <a:cs typeface="Lato Light" panose="020F0402020204030203" pitchFamily="34" charset="0"/>
            </a:endParaRPr>
          </a:p>
        </p:txBody>
      </p:sp>
      <p:sp>
        <p:nvSpPr>
          <p:cNvPr id="13" name="矩形 12">
            <a:extLst>
              <a:ext uri="{FF2B5EF4-FFF2-40B4-BE49-F238E27FC236}">
                <a16:creationId xmlns:a16="http://schemas.microsoft.com/office/drawing/2014/main" id="{FA6D0645-99C5-8656-4D9A-4C8672FF1267}"/>
              </a:ext>
            </a:extLst>
          </p:cNvPr>
          <p:cNvSpPr/>
          <p:nvPr/>
        </p:nvSpPr>
        <p:spPr>
          <a:xfrm>
            <a:off x="8187070" y="2492663"/>
            <a:ext cx="2425121" cy="2004909"/>
          </a:xfrm>
          <a:prstGeom prst="rect">
            <a:avLst/>
          </a:prstGeom>
        </p:spPr>
        <p:txBody>
          <a:bodyPr wrap="square">
            <a:spAutoFit/>
          </a:bodyPr>
          <a:lstStyle/>
          <a:p>
            <a:endParaRPr lang="en-US" altLang="zh-CN" sz="1200" dirty="0"/>
          </a:p>
        </p:txBody>
      </p:sp>
      <p:sp>
        <p:nvSpPr>
          <p:cNvPr id="28" name="矩形 27">
            <a:extLst>
              <a:ext uri="{FF2B5EF4-FFF2-40B4-BE49-F238E27FC236}">
                <a16:creationId xmlns:a16="http://schemas.microsoft.com/office/drawing/2014/main" id="{978EAE47-90CD-CBFE-9301-06A45FDBC0A1}"/>
              </a:ext>
            </a:extLst>
          </p:cNvPr>
          <p:cNvSpPr/>
          <p:nvPr/>
        </p:nvSpPr>
        <p:spPr>
          <a:xfrm>
            <a:off x="1088480" y="1162878"/>
            <a:ext cx="3955192" cy="5203412"/>
          </a:xfrm>
          <a:prstGeom prst="rect">
            <a:avLst/>
          </a:prstGeom>
        </p:spPr>
        <p:txBody>
          <a:bodyPr wrap="square">
            <a:spAutoFit/>
          </a:bodyPr>
          <a:lstStyle/>
          <a:p>
            <a:pPr>
              <a:lnSpc>
                <a:spcPct val="200000"/>
              </a:lnSpc>
              <a:buSzPct val="25000"/>
            </a:pPr>
            <a:r>
              <a:rPr lang="en-US" altLang="zh-CN" sz="1200" b="1" dirty="0">
                <a:solidFill>
                  <a:srgbClr val="A92D61"/>
                </a:solidFill>
                <a:latin typeface="Lato"/>
              </a:rPr>
              <a:t>Train Result:</a:t>
            </a:r>
          </a:p>
          <a:p>
            <a:pPr>
              <a:lnSpc>
                <a:spcPct val="200000"/>
              </a:lnSpc>
              <a:buSzPct val="25000"/>
            </a:pPr>
            <a:r>
              <a:rPr lang="en-US" altLang="zh-CN" sz="1200" b="1" dirty="0">
                <a:solidFill>
                  <a:srgbClr val="A92D61"/>
                </a:solidFill>
                <a:latin typeface="Lato"/>
              </a:rPr>
              <a:t>==========================================Accuracy Score: 89.60%</a:t>
            </a:r>
          </a:p>
          <a:p>
            <a:pPr>
              <a:lnSpc>
                <a:spcPct val="200000"/>
              </a:lnSpc>
              <a:buSzPct val="25000"/>
            </a:pPr>
            <a:r>
              <a:rPr lang="en-US" altLang="zh-CN" sz="1200" b="1" dirty="0">
                <a:solidFill>
                  <a:srgbClr val="A92D61"/>
                </a:solidFill>
                <a:latin typeface="Lato"/>
              </a:rPr>
              <a:t>Confusion Matrix: </a:t>
            </a:r>
          </a:p>
          <a:p>
            <a:pPr>
              <a:lnSpc>
                <a:spcPct val="200000"/>
              </a:lnSpc>
              <a:buSzPct val="25000"/>
            </a:pPr>
            <a:r>
              <a:rPr lang="en-US" altLang="zh-CN" sz="1200" b="1" dirty="0">
                <a:solidFill>
                  <a:srgbClr val="A92D61"/>
                </a:solidFill>
                <a:latin typeface="Lato"/>
              </a:rPr>
              <a:t> [[208851   1627]</a:t>
            </a:r>
          </a:p>
          <a:p>
            <a:pPr>
              <a:lnSpc>
                <a:spcPct val="200000"/>
              </a:lnSpc>
              <a:buSzPct val="25000"/>
            </a:pPr>
            <a:r>
              <a:rPr lang="en-US" altLang="zh-CN" sz="1200" b="1" dirty="0">
                <a:solidFill>
                  <a:srgbClr val="A92D61"/>
                </a:solidFill>
                <a:latin typeface="Lato"/>
              </a:rPr>
              <a:t> [ 25638  26027]]</a:t>
            </a:r>
          </a:p>
          <a:p>
            <a:pPr>
              <a:lnSpc>
                <a:spcPct val="200000"/>
              </a:lnSpc>
              <a:buSzPct val="25000"/>
            </a:pPr>
            <a:endParaRPr lang="en-US" altLang="zh-CN" sz="1200" b="1" dirty="0">
              <a:solidFill>
                <a:srgbClr val="A92D61"/>
              </a:solidFill>
              <a:latin typeface="Lato"/>
            </a:endParaRPr>
          </a:p>
          <a:p>
            <a:pPr>
              <a:lnSpc>
                <a:spcPct val="200000"/>
              </a:lnSpc>
              <a:buSzPct val="25000"/>
            </a:pPr>
            <a:r>
              <a:rPr lang="en-US" altLang="zh-CN" sz="1200" b="1" dirty="0">
                <a:solidFill>
                  <a:srgbClr val="A92D61"/>
                </a:solidFill>
                <a:latin typeface="Lato"/>
              </a:rPr>
              <a:t>Test Result:</a:t>
            </a:r>
          </a:p>
          <a:p>
            <a:pPr>
              <a:lnSpc>
                <a:spcPct val="200000"/>
              </a:lnSpc>
              <a:buSzPct val="25000"/>
            </a:pPr>
            <a:r>
              <a:rPr lang="en-US" altLang="zh-CN" sz="1200" b="1" dirty="0">
                <a:solidFill>
                  <a:srgbClr val="A92D61"/>
                </a:solidFill>
                <a:latin typeface="Lato"/>
              </a:rPr>
              <a:t>==========================================Accuracy Score: 88.85%</a:t>
            </a:r>
          </a:p>
          <a:p>
            <a:pPr>
              <a:lnSpc>
                <a:spcPct val="200000"/>
              </a:lnSpc>
              <a:buSzPct val="25000"/>
            </a:pPr>
            <a:r>
              <a:rPr lang="en-US" altLang="zh-CN" sz="1200" b="1" dirty="0">
                <a:solidFill>
                  <a:srgbClr val="A92D61"/>
                </a:solidFill>
                <a:latin typeface="Lato"/>
              </a:rPr>
              <a:t>_______________________________________________</a:t>
            </a:r>
          </a:p>
          <a:p>
            <a:pPr>
              <a:lnSpc>
                <a:spcPct val="200000"/>
              </a:lnSpc>
              <a:buSzPct val="25000"/>
            </a:pPr>
            <a:r>
              <a:rPr lang="en-US" altLang="zh-CN" sz="1200" b="1" dirty="0">
                <a:solidFill>
                  <a:srgbClr val="A92D61"/>
                </a:solidFill>
                <a:latin typeface="Lato"/>
              </a:rPr>
              <a:t>Confusion Matrix: </a:t>
            </a:r>
          </a:p>
          <a:p>
            <a:pPr>
              <a:lnSpc>
                <a:spcPct val="200000"/>
              </a:lnSpc>
              <a:buSzPct val="25000"/>
            </a:pPr>
            <a:r>
              <a:rPr lang="en-US" altLang="zh-CN" sz="1200" b="1" dirty="0">
                <a:solidFill>
                  <a:srgbClr val="A92D61"/>
                </a:solidFill>
                <a:latin typeface="Lato"/>
              </a:rPr>
              <a:t> [[103627   1316]</a:t>
            </a:r>
          </a:p>
          <a:p>
            <a:pPr>
              <a:lnSpc>
                <a:spcPct val="200000"/>
              </a:lnSpc>
              <a:buSzPct val="25000"/>
            </a:pPr>
            <a:r>
              <a:rPr lang="en-US" altLang="zh-CN" sz="1200" b="1" dirty="0">
                <a:solidFill>
                  <a:srgbClr val="A92D61"/>
                </a:solidFill>
                <a:latin typeface="Lato"/>
              </a:rPr>
              <a:t> [ 13229  12251]]</a:t>
            </a:r>
          </a:p>
        </p:txBody>
      </p:sp>
      <p:pic>
        <p:nvPicPr>
          <p:cNvPr id="8195" name="Picture 3">
            <a:extLst>
              <a:ext uri="{FF2B5EF4-FFF2-40B4-BE49-F238E27FC236}">
                <a16:creationId xmlns:a16="http://schemas.microsoft.com/office/drawing/2014/main" id="{C2DF5EB8-D7E8-2641-0D45-279F5914C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330" y="721990"/>
            <a:ext cx="3552950" cy="2707009"/>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3E5B04A5-6279-B04A-1FD2-90AC55E45918}"/>
              </a:ext>
            </a:extLst>
          </p:cNvPr>
          <p:cNvPicPr>
            <a:picLocks noChangeAspect="1"/>
          </p:cNvPicPr>
          <p:nvPr/>
        </p:nvPicPr>
        <p:blipFill>
          <a:blip r:embed="rId3"/>
          <a:stretch>
            <a:fillRect/>
          </a:stretch>
        </p:blipFill>
        <p:spPr>
          <a:xfrm>
            <a:off x="5659949" y="3451408"/>
            <a:ext cx="4632367" cy="3350303"/>
          </a:xfrm>
          <a:prstGeom prst="rect">
            <a:avLst/>
          </a:prstGeom>
        </p:spPr>
      </p:pic>
    </p:spTree>
    <p:extLst>
      <p:ext uri="{BB962C8B-B14F-4D97-AF65-F5344CB8AC3E}">
        <p14:creationId xmlns:p14="http://schemas.microsoft.com/office/powerpoint/2010/main" val="391154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BDF72-4437-29CF-E611-258F1C65F8D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B65D9D7-B5FA-CAE5-DF42-9D67DD15266F}"/>
              </a:ext>
            </a:extLst>
          </p:cNvPr>
          <p:cNvSpPr>
            <a:spLocks noGrp="1"/>
          </p:cNvSpPr>
          <p:nvPr>
            <p:ph type="body" sz="quarter" idx="13"/>
          </p:nvPr>
        </p:nvSpPr>
        <p:spPr/>
        <p:txBody>
          <a:bodyPr/>
          <a:lstStyle/>
          <a:p>
            <a:r>
              <a:rPr lang="en-US" altLang="zh-CN" dirty="0"/>
              <a:t>Random Forest model</a:t>
            </a:r>
            <a:endParaRPr lang="zh-CN" altLang="en-US" dirty="0"/>
          </a:p>
        </p:txBody>
      </p:sp>
      <p:sp>
        <p:nvSpPr>
          <p:cNvPr id="3" name="文本占位符 2">
            <a:extLst>
              <a:ext uri="{FF2B5EF4-FFF2-40B4-BE49-F238E27FC236}">
                <a16:creationId xmlns:a16="http://schemas.microsoft.com/office/drawing/2014/main" id="{B7ED0339-BFC5-50E6-97F4-A73C34B1EE4C}"/>
              </a:ext>
            </a:extLst>
          </p:cNvPr>
          <p:cNvSpPr>
            <a:spLocks noGrp="1"/>
          </p:cNvSpPr>
          <p:nvPr>
            <p:ph type="body" sz="quarter" idx="14"/>
          </p:nvPr>
        </p:nvSpPr>
        <p:spPr/>
        <p:txBody>
          <a:bodyPr/>
          <a:lstStyle/>
          <a:p>
            <a:r>
              <a:rPr lang="en-US" altLang="zh-CN" dirty="0"/>
              <a:t>model</a:t>
            </a:r>
            <a:endParaRPr lang="zh-CN" altLang="en-US" dirty="0"/>
          </a:p>
        </p:txBody>
      </p:sp>
      <p:sp>
        <p:nvSpPr>
          <p:cNvPr id="5" name="灯片编号占位符 4">
            <a:extLst>
              <a:ext uri="{FF2B5EF4-FFF2-40B4-BE49-F238E27FC236}">
                <a16:creationId xmlns:a16="http://schemas.microsoft.com/office/drawing/2014/main" id="{AE6CE1E5-31B6-C5BF-772B-1EEEEB0E28DA}"/>
              </a:ext>
            </a:extLst>
          </p:cNvPr>
          <p:cNvSpPr>
            <a:spLocks noGrp="1"/>
          </p:cNvSpPr>
          <p:nvPr>
            <p:ph type="sldNum" sz="quarter" idx="12"/>
          </p:nvPr>
        </p:nvSpPr>
        <p:spPr/>
        <p:txBody>
          <a:bodyPr/>
          <a:lstStyle/>
          <a:p>
            <a:fld id="{DDE8A10B-F253-4971-87FB-584CF01DF5BE}" type="slidenum">
              <a:rPr lang="zh-CN" altLang="en-US" smtClean="0">
                <a:cs typeface="Lato Light" panose="020F0402020204030203" pitchFamily="34" charset="0"/>
              </a:rPr>
              <a:pPr/>
              <a:t>7</a:t>
            </a:fld>
            <a:endParaRPr lang="zh-CN" altLang="en-US" dirty="0">
              <a:cs typeface="Lato Light" panose="020F0402020204030203" pitchFamily="34" charset="0"/>
            </a:endParaRPr>
          </a:p>
        </p:txBody>
      </p:sp>
      <p:grpSp>
        <p:nvGrpSpPr>
          <p:cNvPr id="6" name="组合 5">
            <a:extLst>
              <a:ext uri="{FF2B5EF4-FFF2-40B4-BE49-F238E27FC236}">
                <a16:creationId xmlns:a16="http://schemas.microsoft.com/office/drawing/2014/main" id="{03A1C983-94B9-9CF4-9B27-AD6F77716A7D}"/>
              </a:ext>
            </a:extLst>
          </p:cNvPr>
          <p:cNvGrpSpPr/>
          <p:nvPr/>
        </p:nvGrpSpPr>
        <p:grpSpPr>
          <a:xfrm>
            <a:off x="673100" y="1395261"/>
            <a:ext cx="9939091" cy="3102311"/>
            <a:chOff x="666661" y="1492604"/>
            <a:chExt cx="9939091" cy="3102311"/>
          </a:xfrm>
        </p:grpSpPr>
        <p:sp>
          <p:nvSpPr>
            <p:cNvPr id="12" name="矩形 11">
              <a:extLst>
                <a:ext uri="{FF2B5EF4-FFF2-40B4-BE49-F238E27FC236}">
                  <a16:creationId xmlns:a16="http://schemas.microsoft.com/office/drawing/2014/main" id="{22B2C38B-3594-9CAF-FD4B-6105712133BA}"/>
                </a:ext>
              </a:extLst>
            </p:cNvPr>
            <p:cNvSpPr/>
            <p:nvPr/>
          </p:nvSpPr>
          <p:spPr>
            <a:xfrm>
              <a:off x="666661" y="1492604"/>
              <a:ext cx="4289161" cy="523220"/>
            </a:xfrm>
            <a:prstGeom prst="rect">
              <a:avLst/>
            </a:prstGeom>
          </p:spPr>
          <p:txBody>
            <a:bodyPr wrap="square">
              <a:spAutoFit/>
            </a:bodyPr>
            <a:lstStyle/>
            <a:p>
              <a:pPr>
                <a:buSzPct val="25000"/>
              </a:pPr>
              <a:r>
                <a:rPr lang="en-US" altLang="zh-CN" sz="2800" b="1" dirty="0">
                  <a:gradFill flip="none" rotWithShape="1">
                    <a:gsLst>
                      <a:gs pos="0">
                        <a:srgbClr val="BE165F"/>
                      </a:gs>
                      <a:gs pos="89000">
                        <a:srgbClr val="7E247B"/>
                      </a:gs>
                    </a:gsLst>
                    <a:lin ang="10800000" scaled="1"/>
                    <a:tileRect/>
                  </a:gradFill>
                  <a:latin typeface="Lato Black" panose="020F0A02020204030203" pitchFamily="34" charset="0"/>
                </a:rPr>
                <a:t>Grid_search</a:t>
              </a:r>
            </a:p>
          </p:txBody>
        </p:sp>
        <p:sp>
          <p:nvSpPr>
            <p:cNvPr id="13" name="矩形 12">
              <a:extLst>
                <a:ext uri="{FF2B5EF4-FFF2-40B4-BE49-F238E27FC236}">
                  <a16:creationId xmlns:a16="http://schemas.microsoft.com/office/drawing/2014/main" id="{B6693A1E-C505-C18C-6E58-749D9A38481D}"/>
                </a:ext>
              </a:extLst>
            </p:cNvPr>
            <p:cNvSpPr/>
            <p:nvPr/>
          </p:nvSpPr>
          <p:spPr>
            <a:xfrm>
              <a:off x="8180631" y="2590006"/>
              <a:ext cx="2425121" cy="2004909"/>
            </a:xfrm>
            <a:prstGeom prst="rect">
              <a:avLst/>
            </a:prstGeom>
          </p:spPr>
          <p:txBody>
            <a:bodyPr wrap="square">
              <a:spAutoFit/>
            </a:bodyPr>
            <a:lstStyle/>
            <a:p>
              <a:endParaRPr lang="en-US" altLang="zh-CN" sz="1200" dirty="0"/>
            </a:p>
          </p:txBody>
        </p:sp>
      </p:grpSp>
      <p:sp>
        <p:nvSpPr>
          <p:cNvPr id="28" name="矩形 27">
            <a:extLst>
              <a:ext uri="{FF2B5EF4-FFF2-40B4-BE49-F238E27FC236}">
                <a16:creationId xmlns:a16="http://schemas.microsoft.com/office/drawing/2014/main" id="{A60F5F24-7C74-C9F4-FE83-85CFF838622C}"/>
              </a:ext>
            </a:extLst>
          </p:cNvPr>
          <p:cNvSpPr/>
          <p:nvPr/>
        </p:nvSpPr>
        <p:spPr>
          <a:xfrm>
            <a:off x="7701932" y="1986897"/>
            <a:ext cx="3955192" cy="2987421"/>
          </a:xfrm>
          <a:prstGeom prst="rect">
            <a:avLst/>
          </a:prstGeom>
        </p:spPr>
        <p:txBody>
          <a:bodyPr wrap="square">
            <a:spAutoFit/>
          </a:bodyPr>
          <a:lstStyle/>
          <a:p>
            <a:pPr>
              <a:lnSpc>
                <a:spcPct val="200000"/>
              </a:lnSpc>
              <a:buSzPct val="25000"/>
            </a:pPr>
            <a:r>
              <a:rPr lang="en-US" altLang="zh-CN" sz="1200" b="1" dirty="0">
                <a:solidFill>
                  <a:srgbClr val="A92D61"/>
                </a:solidFill>
                <a:latin typeface="Lato"/>
              </a:rPr>
              <a:t>In this project, Random Forest is used to predict loan defaults. Random Forest is an ensemble learning method that creates multiple decision trees and merges them to obtain a more accurate and stable prediction. we use RandomizedSearchCV to perform hyperparameter tuning by randomly sampling from a specified hyperparameter space. Very similar to XGBoost.</a:t>
            </a:r>
          </a:p>
        </p:txBody>
      </p:sp>
      <p:pic>
        <p:nvPicPr>
          <p:cNvPr id="9" name="图片 8">
            <a:extLst>
              <a:ext uri="{FF2B5EF4-FFF2-40B4-BE49-F238E27FC236}">
                <a16:creationId xmlns:a16="http://schemas.microsoft.com/office/drawing/2014/main" id="{664D18F5-B5F7-E74F-8E9C-7BFDBE758EED}"/>
              </a:ext>
            </a:extLst>
          </p:cNvPr>
          <p:cNvPicPr>
            <a:picLocks noChangeAspect="1"/>
          </p:cNvPicPr>
          <p:nvPr/>
        </p:nvPicPr>
        <p:blipFill>
          <a:blip r:embed="rId2"/>
          <a:stretch>
            <a:fillRect/>
          </a:stretch>
        </p:blipFill>
        <p:spPr>
          <a:xfrm>
            <a:off x="1043174" y="2167358"/>
            <a:ext cx="4772691" cy="2772162"/>
          </a:xfrm>
          <a:prstGeom prst="rect">
            <a:avLst/>
          </a:prstGeom>
        </p:spPr>
      </p:pic>
    </p:spTree>
    <p:extLst>
      <p:ext uri="{BB962C8B-B14F-4D97-AF65-F5344CB8AC3E}">
        <p14:creationId xmlns:p14="http://schemas.microsoft.com/office/powerpoint/2010/main" val="113530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F6369-18AD-2E52-AA11-BE3D0BDEA58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C27D0394-0F8B-FB13-277E-C82B9E8AAFBF}"/>
              </a:ext>
            </a:extLst>
          </p:cNvPr>
          <p:cNvSpPr>
            <a:spLocks noGrp="1"/>
          </p:cNvSpPr>
          <p:nvPr>
            <p:ph type="body" sz="quarter" idx="13"/>
          </p:nvPr>
        </p:nvSpPr>
        <p:spPr/>
        <p:txBody>
          <a:bodyPr/>
          <a:lstStyle/>
          <a:p>
            <a:r>
              <a:rPr lang="en-US" altLang="zh-CN" dirty="0"/>
              <a:t>Random Forest model</a:t>
            </a:r>
            <a:endParaRPr lang="zh-CN" altLang="en-US" dirty="0"/>
          </a:p>
        </p:txBody>
      </p:sp>
      <p:sp>
        <p:nvSpPr>
          <p:cNvPr id="3" name="文本占位符 2">
            <a:extLst>
              <a:ext uri="{FF2B5EF4-FFF2-40B4-BE49-F238E27FC236}">
                <a16:creationId xmlns:a16="http://schemas.microsoft.com/office/drawing/2014/main" id="{7D53B940-29F3-E30B-9169-78061CB58EA9}"/>
              </a:ext>
            </a:extLst>
          </p:cNvPr>
          <p:cNvSpPr>
            <a:spLocks noGrp="1"/>
          </p:cNvSpPr>
          <p:nvPr>
            <p:ph type="body" sz="quarter" idx="14"/>
          </p:nvPr>
        </p:nvSpPr>
        <p:spPr/>
        <p:txBody>
          <a:bodyPr/>
          <a:lstStyle/>
          <a:p>
            <a:r>
              <a:rPr lang="en-US" altLang="zh-CN" dirty="0"/>
              <a:t>model</a:t>
            </a:r>
            <a:endParaRPr lang="zh-CN" altLang="en-US" dirty="0"/>
          </a:p>
        </p:txBody>
      </p:sp>
      <p:sp>
        <p:nvSpPr>
          <p:cNvPr id="5" name="灯片编号占位符 4">
            <a:extLst>
              <a:ext uri="{FF2B5EF4-FFF2-40B4-BE49-F238E27FC236}">
                <a16:creationId xmlns:a16="http://schemas.microsoft.com/office/drawing/2014/main" id="{F755DEC9-CF55-7AA7-828C-612CCC5F1A58}"/>
              </a:ext>
            </a:extLst>
          </p:cNvPr>
          <p:cNvSpPr>
            <a:spLocks noGrp="1"/>
          </p:cNvSpPr>
          <p:nvPr>
            <p:ph type="sldNum" sz="quarter" idx="12"/>
          </p:nvPr>
        </p:nvSpPr>
        <p:spPr/>
        <p:txBody>
          <a:bodyPr/>
          <a:lstStyle/>
          <a:p>
            <a:fld id="{DDE8A10B-F253-4971-87FB-584CF01DF5BE}" type="slidenum">
              <a:rPr lang="zh-CN" altLang="en-US" smtClean="0">
                <a:cs typeface="Lato Light" panose="020F0402020204030203" pitchFamily="34" charset="0"/>
              </a:rPr>
              <a:pPr/>
              <a:t>8</a:t>
            </a:fld>
            <a:endParaRPr lang="zh-CN" altLang="en-US" dirty="0">
              <a:cs typeface="Lato Light" panose="020F0402020204030203" pitchFamily="34" charset="0"/>
            </a:endParaRPr>
          </a:p>
        </p:txBody>
      </p:sp>
      <p:sp>
        <p:nvSpPr>
          <p:cNvPr id="4" name="矩形 3">
            <a:extLst>
              <a:ext uri="{FF2B5EF4-FFF2-40B4-BE49-F238E27FC236}">
                <a16:creationId xmlns:a16="http://schemas.microsoft.com/office/drawing/2014/main" id="{FF64DFC1-32B9-B960-995D-5652807CA94F}"/>
              </a:ext>
            </a:extLst>
          </p:cNvPr>
          <p:cNvSpPr/>
          <p:nvPr/>
        </p:nvSpPr>
        <p:spPr>
          <a:xfrm>
            <a:off x="876300" y="1028700"/>
            <a:ext cx="3955192" cy="5572744"/>
          </a:xfrm>
          <a:prstGeom prst="rect">
            <a:avLst/>
          </a:prstGeom>
        </p:spPr>
        <p:txBody>
          <a:bodyPr wrap="square">
            <a:spAutoFit/>
          </a:bodyPr>
          <a:lstStyle/>
          <a:p>
            <a:pPr>
              <a:lnSpc>
                <a:spcPct val="200000"/>
              </a:lnSpc>
              <a:buSzPct val="25000"/>
            </a:pPr>
            <a:r>
              <a:rPr lang="en-US" altLang="zh-CN" sz="1200" b="1" dirty="0">
                <a:solidFill>
                  <a:srgbClr val="A92D61"/>
                </a:solidFill>
                <a:latin typeface="Lato"/>
              </a:rPr>
              <a:t>Train Result:</a:t>
            </a:r>
          </a:p>
          <a:p>
            <a:pPr>
              <a:lnSpc>
                <a:spcPct val="200000"/>
              </a:lnSpc>
              <a:buSzPct val="25000"/>
            </a:pPr>
            <a:r>
              <a:rPr lang="en-US" altLang="zh-CN" sz="1200" b="1" dirty="0">
                <a:solidFill>
                  <a:srgbClr val="A92D61"/>
                </a:solidFill>
                <a:latin typeface="Lato"/>
              </a:rPr>
              <a:t>==========================================Accuracy Score: 100.00%</a:t>
            </a:r>
          </a:p>
          <a:p>
            <a:pPr>
              <a:lnSpc>
                <a:spcPct val="200000"/>
              </a:lnSpc>
              <a:buSzPct val="25000"/>
            </a:pPr>
            <a:r>
              <a:rPr lang="en-US" altLang="zh-CN" sz="1200" b="1" dirty="0">
                <a:solidFill>
                  <a:srgbClr val="A92D61"/>
                </a:solidFill>
                <a:latin typeface="Lato"/>
              </a:rPr>
              <a:t>_______________________________________________</a:t>
            </a:r>
          </a:p>
          <a:p>
            <a:pPr>
              <a:lnSpc>
                <a:spcPct val="200000"/>
              </a:lnSpc>
              <a:buSzPct val="25000"/>
            </a:pPr>
            <a:r>
              <a:rPr lang="en-US" altLang="zh-CN" sz="1200" b="1" dirty="0">
                <a:solidFill>
                  <a:srgbClr val="A92D61"/>
                </a:solidFill>
                <a:latin typeface="Lato"/>
              </a:rPr>
              <a:t>Confusion Matrix: </a:t>
            </a:r>
          </a:p>
          <a:p>
            <a:pPr>
              <a:lnSpc>
                <a:spcPct val="200000"/>
              </a:lnSpc>
              <a:buSzPct val="25000"/>
            </a:pPr>
            <a:r>
              <a:rPr lang="en-US" altLang="zh-CN" sz="1200" b="1" dirty="0">
                <a:solidFill>
                  <a:srgbClr val="A92D61"/>
                </a:solidFill>
                <a:latin typeface="Lato"/>
              </a:rPr>
              <a:t> [[210478      0]</a:t>
            </a:r>
          </a:p>
          <a:p>
            <a:pPr>
              <a:lnSpc>
                <a:spcPct val="200000"/>
              </a:lnSpc>
              <a:buSzPct val="25000"/>
            </a:pPr>
            <a:r>
              <a:rPr lang="en-US" altLang="zh-CN" sz="1200" b="1" dirty="0">
                <a:solidFill>
                  <a:srgbClr val="A92D61"/>
                </a:solidFill>
                <a:latin typeface="Lato"/>
              </a:rPr>
              <a:t> [     1  51664]]</a:t>
            </a:r>
          </a:p>
          <a:p>
            <a:pPr>
              <a:lnSpc>
                <a:spcPct val="200000"/>
              </a:lnSpc>
              <a:buSzPct val="25000"/>
            </a:pPr>
            <a:endParaRPr lang="en-US" altLang="zh-CN" sz="1200" b="1" dirty="0">
              <a:solidFill>
                <a:srgbClr val="A92D61"/>
              </a:solidFill>
              <a:latin typeface="Lato"/>
            </a:endParaRPr>
          </a:p>
          <a:p>
            <a:pPr>
              <a:lnSpc>
                <a:spcPct val="200000"/>
              </a:lnSpc>
              <a:buSzPct val="25000"/>
            </a:pPr>
            <a:r>
              <a:rPr lang="en-US" altLang="zh-CN" sz="1200" b="1" dirty="0">
                <a:solidFill>
                  <a:srgbClr val="A92D61"/>
                </a:solidFill>
                <a:latin typeface="Lato"/>
              </a:rPr>
              <a:t>Test Result:</a:t>
            </a:r>
          </a:p>
          <a:p>
            <a:pPr>
              <a:lnSpc>
                <a:spcPct val="200000"/>
              </a:lnSpc>
              <a:buSzPct val="25000"/>
            </a:pPr>
            <a:r>
              <a:rPr lang="en-US" altLang="zh-CN" sz="1200" b="1" dirty="0">
                <a:solidFill>
                  <a:srgbClr val="A92D61"/>
                </a:solidFill>
                <a:latin typeface="Lato"/>
              </a:rPr>
              <a:t>==========================================Accuracy Score: 88.93%</a:t>
            </a:r>
          </a:p>
          <a:p>
            <a:pPr>
              <a:lnSpc>
                <a:spcPct val="200000"/>
              </a:lnSpc>
              <a:buSzPct val="25000"/>
            </a:pPr>
            <a:r>
              <a:rPr lang="en-US" altLang="zh-CN" sz="1200" b="1" dirty="0">
                <a:solidFill>
                  <a:srgbClr val="A92D61"/>
                </a:solidFill>
                <a:latin typeface="Lato"/>
              </a:rPr>
              <a:t>_______________________________________________</a:t>
            </a:r>
          </a:p>
          <a:p>
            <a:pPr>
              <a:lnSpc>
                <a:spcPct val="200000"/>
              </a:lnSpc>
              <a:buSzPct val="25000"/>
            </a:pPr>
            <a:r>
              <a:rPr lang="en-US" altLang="zh-CN" sz="1200" b="1" dirty="0">
                <a:solidFill>
                  <a:srgbClr val="A92D61"/>
                </a:solidFill>
                <a:latin typeface="Lato"/>
              </a:rPr>
              <a:t>Confusion Matrix: </a:t>
            </a:r>
          </a:p>
          <a:p>
            <a:pPr>
              <a:lnSpc>
                <a:spcPct val="200000"/>
              </a:lnSpc>
              <a:buSzPct val="25000"/>
            </a:pPr>
            <a:r>
              <a:rPr lang="en-US" altLang="zh-CN" sz="1200" b="1" dirty="0">
                <a:solidFill>
                  <a:srgbClr val="A92D61"/>
                </a:solidFill>
                <a:latin typeface="Lato"/>
              </a:rPr>
              <a:t> [[104470    473]</a:t>
            </a:r>
          </a:p>
          <a:p>
            <a:pPr>
              <a:lnSpc>
                <a:spcPct val="200000"/>
              </a:lnSpc>
              <a:buSzPct val="25000"/>
            </a:pPr>
            <a:r>
              <a:rPr lang="en-US" altLang="zh-CN" sz="1200" b="1" dirty="0">
                <a:solidFill>
                  <a:srgbClr val="A92D61"/>
                </a:solidFill>
                <a:latin typeface="Lato"/>
              </a:rPr>
              <a:t> [ 13964  11516]]</a:t>
            </a:r>
          </a:p>
        </p:txBody>
      </p:sp>
      <p:pic>
        <p:nvPicPr>
          <p:cNvPr id="7171" name="Picture 3">
            <a:extLst>
              <a:ext uri="{FF2B5EF4-FFF2-40B4-BE49-F238E27FC236}">
                <a16:creationId xmlns:a16="http://schemas.microsoft.com/office/drawing/2014/main" id="{E6BF4BCE-3CB6-4CAA-33CF-F7461C759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604" y="720022"/>
            <a:ext cx="4206616" cy="3205041"/>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F7E86D1C-53E1-F9CC-1BD1-F235822C4E64}"/>
              </a:ext>
            </a:extLst>
          </p:cNvPr>
          <p:cNvPicPr>
            <a:picLocks noChangeAspect="1"/>
          </p:cNvPicPr>
          <p:nvPr/>
        </p:nvPicPr>
        <p:blipFill>
          <a:blip r:embed="rId3"/>
          <a:stretch>
            <a:fillRect/>
          </a:stretch>
        </p:blipFill>
        <p:spPr>
          <a:xfrm>
            <a:off x="5848027" y="3925063"/>
            <a:ext cx="3955193" cy="2891382"/>
          </a:xfrm>
          <a:prstGeom prst="rect">
            <a:avLst/>
          </a:prstGeom>
        </p:spPr>
      </p:pic>
    </p:spTree>
    <p:extLst>
      <p:ext uri="{BB962C8B-B14F-4D97-AF65-F5344CB8AC3E}">
        <p14:creationId xmlns:p14="http://schemas.microsoft.com/office/powerpoint/2010/main" val="2210384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C33A9-342F-D3B6-8BFF-3445F8BE778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8A236F80-AE54-2C37-366F-3964A82130D9}"/>
              </a:ext>
            </a:extLst>
          </p:cNvPr>
          <p:cNvSpPr>
            <a:spLocks noGrp="1"/>
          </p:cNvSpPr>
          <p:nvPr>
            <p:ph type="body" sz="quarter" idx="13"/>
          </p:nvPr>
        </p:nvSpPr>
        <p:spPr/>
        <p:txBody>
          <a:bodyPr/>
          <a:lstStyle/>
          <a:p>
            <a:r>
              <a:rPr lang="en-US" altLang="zh-CN" dirty="0"/>
              <a:t>Conclusion</a:t>
            </a:r>
            <a:endParaRPr lang="zh-CN" altLang="en-US" dirty="0"/>
          </a:p>
        </p:txBody>
      </p:sp>
      <p:sp>
        <p:nvSpPr>
          <p:cNvPr id="3" name="文本占位符 2">
            <a:extLst>
              <a:ext uri="{FF2B5EF4-FFF2-40B4-BE49-F238E27FC236}">
                <a16:creationId xmlns:a16="http://schemas.microsoft.com/office/drawing/2014/main" id="{1FDF029F-118C-BC15-025B-6391E7F04C06}"/>
              </a:ext>
            </a:extLst>
          </p:cNvPr>
          <p:cNvSpPr>
            <a:spLocks noGrp="1"/>
          </p:cNvSpPr>
          <p:nvPr>
            <p:ph type="body" sz="quarter" idx="14"/>
          </p:nvPr>
        </p:nvSpPr>
        <p:spPr/>
        <p:txBody>
          <a:bodyPr/>
          <a:lstStyle/>
          <a:p>
            <a:r>
              <a:rPr lang="en-US" altLang="zh-CN" dirty="0"/>
              <a:t>model</a:t>
            </a:r>
            <a:endParaRPr lang="zh-CN" altLang="en-US" dirty="0"/>
          </a:p>
        </p:txBody>
      </p:sp>
      <p:sp>
        <p:nvSpPr>
          <p:cNvPr id="5" name="灯片编号占位符 4">
            <a:extLst>
              <a:ext uri="{FF2B5EF4-FFF2-40B4-BE49-F238E27FC236}">
                <a16:creationId xmlns:a16="http://schemas.microsoft.com/office/drawing/2014/main" id="{25E79712-D307-B77A-1AFA-2588E7A70432}"/>
              </a:ext>
            </a:extLst>
          </p:cNvPr>
          <p:cNvSpPr>
            <a:spLocks noGrp="1"/>
          </p:cNvSpPr>
          <p:nvPr>
            <p:ph type="sldNum" sz="quarter" idx="12"/>
          </p:nvPr>
        </p:nvSpPr>
        <p:spPr/>
        <p:txBody>
          <a:bodyPr/>
          <a:lstStyle/>
          <a:p>
            <a:fld id="{DDE8A10B-F253-4971-87FB-584CF01DF5BE}" type="slidenum">
              <a:rPr lang="zh-CN" altLang="en-US" smtClean="0">
                <a:cs typeface="Lato Light" panose="020F0402020204030203" pitchFamily="34" charset="0"/>
              </a:rPr>
              <a:pPr/>
              <a:t>9</a:t>
            </a:fld>
            <a:endParaRPr lang="zh-CN" altLang="en-US" dirty="0">
              <a:cs typeface="Lato Light" panose="020F0402020204030203" pitchFamily="34" charset="0"/>
            </a:endParaRPr>
          </a:p>
        </p:txBody>
      </p:sp>
      <p:pic>
        <p:nvPicPr>
          <p:cNvPr id="9" name="图片 8">
            <a:extLst>
              <a:ext uri="{FF2B5EF4-FFF2-40B4-BE49-F238E27FC236}">
                <a16:creationId xmlns:a16="http://schemas.microsoft.com/office/drawing/2014/main" id="{34D94CC3-55B2-F4E0-9CC9-1D7B26532F5A}"/>
              </a:ext>
            </a:extLst>
          </p:cNvPr>
          <p:cNvPicPr>
            <a:picLocks noChangeAspect="1"/>
          </p:cNvPicPr>
          <p:nvPr/>
        </p:nvPicPr>
        <p:blipFill>
          <a:blip r:embed="rId2"/>
          <a:stretch>
            <a:fillRect/>
          </a:stretch>
        </p:blipFill>
        <p:spPr>
          <a:xfrm>
            <a:off x="1012669" y="1351766"/>
            <a:ext cx="4979258" cy="4092104"/>
          </a:xfrm>
          <a:prstGeom prst="rect">
            <a:avLst/>
          </a:prstGeom>
        </p:spPr>
      </p:pic>
      <p:sp>
        <p:nvSpPr>
          <p:cNvPr id="12" name="文本框 11">
            <a:extLst>
              <a:ext uri="{FF2B5EF4-FFF2-40B4-BE49-F238E27FC236}">
                <a16:creationId xmlns:a16="http://schemas.microsoft.com/office/drawing/2014/main" id="{215114A7-2B59-928E-35FE-0757D833C0A4}"/>
              </a:ext>
            </a:extLst>
          </p:cNvPr>
          <p:cNvSpPr txBox="1"/>
          <p:nvPr/>
        </p:nvSpPr>
        <p:spPr>
          <a:xfrm>
            <a:off x="7238114" y="1351766"/>
            <a:ext cx="3809114" cy="4801314"/>
          </a:xfrm>
          <a:prstGeom prst="rect">
            <a:avLst/>
          </a:prstGeom>
          <a:noFill/>
        </p:spPr>
        <p:txBody>
          <a:bodyPr wrap="square">
            <a:spAutoFit/>
          </a:bodyPr>
          <a:lstStyle/>
          <a:p>
            <a:r>
              <a:rPr lang="en-US" altLang="zh-CN" b="1" dirty="0"/>
              <a:t>XGBoost</a:t>
            </a:r>
            <a:r>
              <a:rPr lang="en-US" altLang="zh-CN" dirty="0"/>
              <a:t> underperforms on the train set, likely due to suboptimal hyperparameter tuning, but its good test set performance demonstrates its reliability and generalization capability for handling complex data.</a:t>
            </a:r>
          </a:p>
          <a:p>
            <a:endParaRPr lang="en-US" altLang="zh-CN" dirty="0"/>
          </a:p>
          <a:p>
            <a:r>
              <a:rPr lang="en-US" altLang="zh-CN" b="1" dirty="0"/>
              <a:t>Random Forest</a:t>
            </a:r>
            <a:r>
              <a:rPr lang="en-US" altLang="zh-CN" dirty="0"/>
              <a:t> performs excellently on the train set but shows significant overfitting, resulting in the poorest performance on the test set.</a:t>
            </a:r>
          </a:p>
          <a:p>
            <a:endParaRPr lang="en-US" altLang="zh-CN" dirty="0"/>
          </a:p>
          <a:p>
            <a:r>
              <a:rPr lang="en-US" altLang="zh-CN" b="1" dirty="0"/>
              <a:t>ANNs</a:t>
            </a:r>
            <a:r>
              <a:rPr lang="en-US" altLang="zh-CN" dirty="0"/>
              <a:t> is the best choice for this project, especially due to its superior performance on the test set, with strong generalization ability.</a:t>
            </a:r>
            <a:endParaRPr lang="en-US" altLang="zh-CN" b="1" dirty="0"/>
          </a:p>
          <a:p>
            <a:endParaRPr lang="en-US" altLang="zh-CN" dirty="0"/>
          </a:p>
        </p:txBody>
      </p:sp>
    </p:spTree>
    <p:extLst>
      <p:ext uri="{BB962C8B-B14F-4D97-AF65-F5344CB8AC3E}">
        <p14:creationId xmlns:p14="http://schemas.microsoft.com/office/powerpoint/2010/main" val="34415658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83956;#60780;#60855;"/>
</p:tagLst>
</file>

<file path=ppt/tags/tag2.xml><?xml version="1.0" encoding="utf-8"?>
<p:tagLst xmlns:a="http://schemas.openxmlformats.org/drawingml/2006/main" xmlns:r="http://schemas.openxmlformats.org/officeDocument/2006/relationships" xmlns:p="http://schemas.openxmlformats.org/presentationml/2006/main">
  <p:tag name="ISLIDE.ICON" val="#83956;#60780;#60855;"/>
</p:tagLst>
</file>

<file path=ppt/theme/theme1.xml><?xml version="1.0" encoding="utf-8"?>
<a:theme xmlns:a="http://schemas.openxmlformats.org/drawingml/2006/main" name="Office 主题​​">
  <a:themeElements>
    <a:clrScheme name="CityU 我给母校送模板">
      <a:dk1>
        <a:srgbClr val="000000"/>
      </a:dk1>
      <a:lt1>
        <a:srgbClr val="FFFFFF"/>
      </a:lt1>
      <a:dk2>
        <a:srgbClr val="D9D9D9"/>
      </a:dk2>
      <a:lt2>
        <a:srgbClr val="FFFFFF"/>
      </a:lt2>
      <a:accent1>
        <a:srgbClr val="5E2144"/>
      </a:accent1>
      <a:accent2>
        <a:srgbClr val="A92D61"/>
      </a:accent2>
      <a:accent3>
        <a:srgbClr val="BF165E"/>
      </a:accent3>
      <a:accent4>
        <a:srgbClr val="E48AAF"/>
      </a:accent4>
      <a:accent5>
        <a:srgbClr val="FADCE2"/>
      </a:accent5>
      <a:accent6>
        <a:srgbClr val="A5A5A5"/>
      </a:accent6>
      <a:hlink>
        <a:srgbClr val="3F3F3F"/>
      </a:hlink>
      <a:folHlink>
        <a:srgbClr val="000000"/>
      </a:folHlink>
    </a:clrScheme>
    <a:fontScheme name="自定义 2">
      <a:majorFont>
        <a:latin typeface="Calibri"/>
        <a:ea typeface="思源黑体 CN Normal"/>
        <a:cs typeface=""/>
      </a:majorFont>
      <a:minorFont>
        <a:latin typeface="Calibri"/>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613</Words>
  <Application>Microsoft Office PowerPoint</Application>
  <PresentationFormat>宽屏</PresentationFormat>
  <Paragraphs>69</Paragraphs>
  <Slides>10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等线</vt:lpstr>
      <vt:lpstr>Lato Black</vt:lpstr>
      <vt:lpstr>Lato Light</vt:lpstr>
      <vt:lpstr>Arial</vt:lpstr>
      <vt:lpstr>Calibri</vt:lpstr>
      <vt:lpstr>Lato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Siyu</dc:creator>
  <cp:lastModifiedBy>衍鑫 陈</cp:lastModifiedBy>
  <cp:revision>247</cp:revision>
  <dcterms:created xsi:type="dcterms:W3CDTF">2020-04-20T03:29:34Z</dcterms:created>
  <dcterms:modified xsi:type="dcterms:W3CDTF">2024-11-22T08:12:17Z</dcterms:modified>
</cp:coreProperties>
</file>